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98" r:id="rId2"/>
    <p:sldId id="342" r:id="rId3"/>
    <p:sldId id="518" r:id="rId4"/>
    <p:sldId id="449" r:id="rId5"/>
    <p:sldId id="324" r:id="rId6"/>
    <p:sldId id="319" r:id="rId7"/>
    <p:sldId id="353" r:id="rId8"/>
    <p:sldId id="354" r:id="rId9"/>
    <p:sldId id="508" r:id="rId10"/>
    <p:sldId id="487" r:id="rId11"/>
    <p:sldId id="430" r:id="rId12"/>
    <p:sldId id="454" r:id="rId13"/>
    <p:sldId id="510" r:id="rId14"/>
    <p:sldId id="511" r:id="rId15"/>
    <p:sldId id="390" r:id="rId16"/>
    <p:sldId id="478" r:id="rId17"/>
    <p:sldId id="394" r:id="rId18"/>
    <p:sldId id="360" r:id="rId19"/>
    <p:sldId id="359" r:id="rId20"/>
    <p:sldId id="361" r:id="rId21"/>
    <p:sldId id="469" r:id="rId22"/>
    <p:sldId id="366" r:id="rId23"/>
    <p:sldId id="362" r:id="rId24"/>
    <p:sldId id="419" r:id="rId25"/>
    <p:sldId id="367" r:id="rId26"/>
    <p:sldId id="444" r:id="rId27"/>
    <p:sldId id="369" r:id="rId28"/>
    <p:sldId id="489" r:id="rId29"/>
    <p:sldId id="512" r:id="rId30"/>
    <p:sldId id="521" r:id="rId31"/>
    <p:sldId id="522" r:id="rId32"/>
    <p:sldId id="457" r:id="rId33"/>
    <p:sldId id="476" r:id="rId34"/>
    <p:sldId id="393" r:id="rId35"/>
    <p:sldId id="517" r:id="rId36"/>
  </p:sldIdLst>
  <p:sldSz cx="18288000" cy="10287000"/>
  <p:notesSz cx="6797675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jana Familio" initials="T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0000"/>
    <a:srgbClr val="E20000"/>
    <a:srgbClr val="33CC33"/>
    <a:srgbClr val="FF33CC"/>
    <a:srgbClr val="CC0099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101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18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Copia%20di%20presenze%20estate%202016-2017-2018%20e%20inverno%2016-17%2017-18%2018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Copia%20di%20presenze%20estate%202016-2017-2018%20e%20inverno%2016-17%2017-18%2018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ia.danielis\Desktop\Copia%20di%20Andamento%20Mensile%20apr2018_apr2019%20+%20grafico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a.danielis\Desktop\ANNO%202018-2019\MARKETING\PIANO%20STRATEGICO\provenienze%20italiani%20estate%202018,%20inverno%20dic%202018-apr%20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800"/>
              <a:t>Trend Presenze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579339550381721E-2"/>
          <c:y val="0.14172067447076298"/>
          <c:w val="0.91457371492891826"/>
          <c:h val="0.6698522573163852"/>
        </c:manualLayout>
      </c:layout>
      <c:lineChart>
        <c:grouping val="standard"/>
        <c:varyColors val="0"/>
        <c:ser>
          <c:idx val="0"/>
          <c:order val="0"/>
          <c:tx>
            <c:strRef>
              <c:f>'Trend presenze'!$C$2</c:f>
              <c:strCache>
                <c:ptCount val="1"/>
                <c:pt idx="0">
                  <c:v>Estate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'Trend presenze'!$B$3:$B$5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'Trend presenze'!$C$3:$C$5</c:f>
              <c:numCache>
                <c:formatCode>General</c:formatCode>
                <c:ptCount val="3"/>
                <c:pt idx="0">
                  <c:v>459569</c:v>
                </c:pt>
                <c:pt idx="1">
                  <c:v>494277</c:v>
                </c:pt>
                <c:pt idx="2">
                  <c:v>565763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6E-4E0D-9D26-37EECFFCF135}"/>
            </c:ext>
          </c:extLst>
        </c:ser>
        <c:ser>
          <c:idx val="1"/>
          <c:order val="1"/>
          <c:tx>
            <c:strRef>
              <c:f>'Trend presenze'!$D$2</c:f>
              <c:strCache>
                <c:ptCount val="1"/>
                <c:pt idx="0">
                  <c:v>Inverno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'Trend presenze'!$B$3:$B$5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'Trend presenze'!$D$3:$D$5</c:f>
              <c:numCache>
                <c:formatCode>General</c:formatCode>
                <c:ptCount val="3"/>
                <c:pt idx="0">
                  <c:v>345860</c:v>
                </c:pt>
                <c:pt idx="1">
                  <c:v>372940</c:v>
                </c:pt>
                <c:pt idx="2">
                  <c:v>391454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6E-4E0D-9D26-37EECFFCF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1312224"/>
        <c:axId val="2051313056"/>
      </c:lineChart>
      <c:catAx>
        <c:axId val="205131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51313056"/>
        <c:crosses val="autoZero"/>
        <c:auto val="1"/>
        <c:lblAlgn val="ctr"/>
        <c:lblOffset val="100"/>
        <c:noMultiLvlLbl val="0"/>
      </c:catAx>
      <c:valAx>
        <c:axId val="205131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5131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PRESENZE ITALIA</a:t>
            </a:r>
            <a:r>
              <a:rPr lang="en-US" sz="2000" baseline="0" dirty="0"/>
              <a:t> ESTATE 2018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800" dirty="0"/>
              <a:t>PRESENZE </a:t>
            </a:r>
            <a:r>
              <a:rPr lang="it-IT" sz="2800" dirty="0" err="1"/>
              <a:t>italia</a:t>
            </a:r>
            <a:r>
              <a:rPr lang="it-IT" sz="2800" dirty="0"/>
              <a:t>/ESTERO ESTATE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F8-4AFA-ACC0-356BBC2DF4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F8-4AFA-ACC0-356BBC2DF4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F8-4AFA-ACC0-356BBC2DF4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F8-4AFA-ACC0-356BBC2DF4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F8-4AFA-ACC0-356BBC2DF4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F8-4AFA-ACC0-356BBC2DF4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F7F8-4AFA-ACC0-356BBC2DF41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F7F8-4AFA-ACC0-356BBC2DF41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F7F8-4AFA-ACC0-356BBC2DF41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F7F8-4AFA-ACC0-356BBC2DF41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F7F8-4AFA-ACC0-356BBC2DF41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F7F8-4AFA-ACC0-356BBC2DF41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F7F8-4AFA-ACC0-356BBC2DF41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F7F8-4AFA-ACC0-356BBC2DF41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F7F8-4AFA-ACC0-356BBC2DF419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F7F8-4AFA-ACC0-356BBC2DF419}"/>
              </c:ext>
            </c:extLst>
          </c:dPt>
          <c:dLbls>
            <c:dLbl>
              <c:idx val="0"/>
              <c:layout>
                <c:manualLayout>
                  <c:x val="-0.19427520613064073"/>
                  <c:y val="0.17158563477596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8-4AFA-ACC0-356BBC2DF419}"/>
                </c:ext>
              </c:extLst>
            </c:dLbl>
            <c:dLbl>
              <c:idx val="1"/>
              <c:layout>
                <c:manualLayout>
                  <c:x val="-5.8685096491031805E-2"/>
                  <c:y val="0.137472023000043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8-4AFA-ACC0-356BBC2DF419}"/>
                </c:ext>
              </c:extLst>
            </c:dLbl>
            <c:dLbl>
              <c:idx val="2"/>
              <c:layout>
                <c:manualLayout>
                  <c:x val="-2.5569427220522963E-2"/>
                  <c:y val="6.2893028840319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F8-4AFA-ACC0-356BBC2DF419}"/>
                </c:ext>
              </c:extLst>
            </c:dLbl>
            <c:dLbl>
              <c:idx val="3"/>
              <c:layout>
                <c:manualLayout>
                  <c:x val="-9.1343300826073032E-2"/>
                  <c:y val="-8.46649374017984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F8-4AFA-ACC0-356BBC2DF419}"/>
                </c:ext>
              </c:extLst>
            </c:dLbl>
            <c:dLbl>
              <c:idx val="4"/>
              <c:layout>
                <c:manualLayout>
                  <c:x val="6.251877126107114E-8"/>
                  <c:y val="4.4508478306248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6344297550015"/>
                      <c:h val="0.18791056374298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7F8-4AFA-ACC0-356BBC2DF419}"/>
                </c:ext>
              </c:extLst>
            </c:dLbl>
            <c:dLbl>
              <c:idx val="5"/>
              <c:layout>
                <c:manualLayout>
                  <c:x val="1.398644943144179E-2"/>
                  <c:y val="-2.527650168530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F8-4AFA-ACC0-356BBC2DF419}"/>
                </c:ext>
              </c:extLst>
            </c:dLbl>
            <c:dLbl>
              <c:idx val="6"/>
              <c:layout>
                <c:manualLayout>
                  <c:x val="0.17271929646876474"/>
                  <c:y val="3.0825872305170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2889769599181"/>
                      <c:h val="0.21970726045867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7F8-4AFA-ACC0-356BBC2DF419}"/>
                </c:ext>
              </c:extLst>
            </c:dLbl>
            <c:dLbl>
              <c:idx val="7"/>
              <c:layout>
                <c:manualLayout>
                  <c:x val="0.27409551964809642"/>
                  <c:y val="4.08855391111512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9383846866464"/>
                      <c:h val="0.18677359444831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7F8-4AFA-ACC0-356BBC2DF419}"/>
                </c:ext>
              </c:extLst>
            </c:dLbl>
            <c:dLbl>
              <c:idx val="8"/>
              <c:layout>
                <c:manualLayout>
                  <c:x val="0.10910392181154083"/>
                  <c:y val="-1.687007235660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F8-4AFA-ACC0-356BBC2DF419}"/>
                </c:ext>
              </c:extLst>
            </c:dLbl>
            <c:dLbl>
              <c:idx val="9"/>
              <c:layout>
                <c:manualLayout>
                  <c:x val="0.11910338868051605"/>
                  <c:y val="1.2948037175251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F8-4AFA-ACC0-356BBC2DF419}"/>
                </c:ext>
              </c:extLst>
            </c:dLbl>
            <c:dLbl>
              <c:idx val="10"/>
              <c:layout>
                <c:manualLayout>
                  <c:x val="0.23648426553913929"/>
                  <c:y val="1.83943600601984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7F8-4AFA-ACC0-356BBC2DF419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F7F8-4AFA-ACC0-356BBC2DF419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F7F8-4AFA-ACC0-356BBC2DF41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F7F8-4AFA-ACC0-356BBC2DF419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F7F8-4AFA-ACC0-356BBC2DF419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F7F8-4AFA-ACC0-356BBC2DF4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Foglio1!$A$2:$A$9</c:f>
              <c:strCache>
                <c:ptCount val="8"/>
                <c:pt idx="0">
                  <c:v>Italia</c:v>
                </c:pt>
                <c:pt idx="1">
                  <c:v>Altri</c:v>
                </c:pt>
                <c:pt idx="2">
                  <c:v>Germania</c:v>
                </c:pt>
                <c:pt idx="3">
                  <c:v>Austria</c:v>
                </c:pt>
                <c:pt idx="4">
                  <c:v>USA</c:v>
                </c:pt>
                <c:pt idx="5">
                  <c:v>Polonia</c:v>
                </c:pt>
                <c:pt idx="6">
                  <c:v>Paesi Bassi</c:v>
                </c:pt>
                <c:pt idx="7">
                  <c:v>Repubblica Ceca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384758</c:v>
                </c:pt>
                <c:pt idx="1">
                  <c:v>47822</c:v>
                </c:pt>
                <c:pt idx="2" formatCode="#,##0_);[Red]\(#,##0\)">
                  <c:v>35041</c:v>
                </c:pt>
                <c:pt idx="3" formatCode="#,##0_);[Red]\(#,##0\)">
                  <c:v>18380</c:v>
                </c:pt>
                <c:pt idx="4" formatCode="#,##0_);[Red]\(#,##0\)">
                  <c:v>14257</c:v>
                </c:pt>
                <c:pt idx="5" formatCode="#,##0_);[Red]\(#,##0\)">
                  <c:v>11387</c:v>
                </c:pt>
                <c:pt idx="6" formatCode="#,##0_);[Red]\(#,##0\)">
                  <c:v>8778</c:v>
                </c:pt>
                <c:pt idx="7" formatCode="#,##0_);[Red]\(#,##0\)">
                  <c:v>8628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7F8-4AFA-ACC0-356BBC2DF41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PRESENZE </a:t>
            </a:r>
            <a:r>
              <a:rPr lang="en-US" sz="2800" dirty="0" err="1"/>
              <a:t>italia</a:t>
            </a:r>
            <a:r>
              <a:rPr lang="en-US" sz="2800" dirty="0"/>
              <a:t>/ESTERO INVERNO 2018/19</a:t>
            </a:r>
          </a:p>
        </c:rich>
      </c:tx>
      <c:layout>
        <c:manualLayout>
          <c:xMode val="edge"/>
          <c:yMode val="edge"/>
          <c:x val="0.14373410007983539"/>
          <c:y val="1.1975908999687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9959708959179E-2"/>
          <c:y val="0.13271304363619557"/>
          <c:w val="0.84420202310584047"/>
          <c:h val="0.7844506856543301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403-4925-A647-3D11A33B6E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403-4925-A647-3D11A33B6E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403-4925-A647-3D11A33B6E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403-4925-A647-3D11A33B6E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403-4925-A647-3D11A33B6E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403-4925-A647-3D11A33B6E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403-4925-A647-3D11A33B6E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403-4925-A647-3D11A33B6E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403-4925-A647-3D11A33B6E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B403-4925-A647-3D11A33B6E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B403-4925-A647-3D11A33B6E2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B403-4925-A647-3D11A33B6E2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B403-4925-A647-3D11A33B6E2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B403-4925-A647-3D11A33B6E2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B403-4925-A647-3D11A33B6E2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B403-4925-A647-3D11A33B6E27}"/>
              </c:ext>
            </c:extLst>
          </c:dPt>
          <c:dLbls>
            <c:dLbl>
              <c:idx val="0"/>
              <c:layout>
                <c:manualLayout>
                  <c:x val="0.15731565077079615"/>
                  <c:y val="4.58120128086447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3-4925-A647-3D11A33B6E27}"/>
                </c:ext>
              </c:extLst>
            </c:dLbl>
            <c:dLbl>
              <c:idx val="1"/>
              <c:layout>
                <c:manualLayout>
                  <c:x val="3.3048228559399832E-3"/>
                  <c:y val="1.7822714820304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3-4925-A647-3D11A33B6E27}"/>
                </c:ext>
              </c:extLst>
            </c:dLbl>
            <c:dLbl>
              <c:idx val="2"/>
              <c:layout>
                <c:manualLayout>
                  <c:x val="3.0413531050156224E-2"/>
                  <c:y val="4.4483462622656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3-4925-A647-3D11A33B6E27}"/>
                </c:ext>
              </c:extLst>
            </c:dLbl>
            <c:dLbl>
              <c:idx val="3"/>
              <c:layout>
                <c:manualLayout>
                  <c:x val="0"/>
                  <c:y val="0.12988428115033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03-4925-A647-3D11A33B6E27}"/>
                </c:ext>
              </c:extLst>
            </c:dLbl>
            <c:dLbl>
              <c:idx val="4"/>
              <c:layout>
                <c:manualLayout>
                  <c:x val="-2.9498793506374535E-2"/>
                  <c:y val="2.9516061771496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03-4925-A647-3D11A33B6E27}"/>
                </c:ext>
              </c:extLst>
            </c:dLbl>
            <c:dLbl>
              <c:idx val="5"/>
              <c:layout>
                <c:manualLayout>
                  <c:x val="-8.9620159163601706E-2"/>
                  <c:y val="-3.95383813123487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03-4925-A647-3D11A33B6E27}"/>
                </c:ext>
              </c:extLst>
            </c:dLbl>
            <c:dLbl>
              <c:idx val="6"/>
              <c:layout>
                <c:manualLayout>
                  <c:x val="-0.10983428741835702"/>
                  <c:y val="-8.80100137034929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38433059094799"/>
                      <c:h val="0.11546737023105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403-4925-A647-3D11A33B6E27}"/>
                </c:ext>
              </c:extLst>
            </c:dLbl>
            <c:dLbl>
              <c:idx val="7"/>
              <c:layout>
                <c:manualLayout>
                  <c:x val="-7.7348861822370619E-4"/>
                  <c:y val="-1.5212560554247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0115913046696"/>
                      <c:h val="0.12355691138275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403-4925-A647-3D11A33B6E27}"/>
                </c:ext>
              </c:extLst>
            </c:dLbl>
            <c:dLbl>
              <c:idx val="8"/>
              <c:layout>
                <c:manualLayout>
                  <c:x val="4.7244141489152278E-2"/>
                  <c:y val="-6.56549482228539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03-4925-A647-3D11A33B6E27}"/>
                </c:ext>
              </c:extLst>
            </c:dLbl>
            <c:dLbl>
              <c:idx val="9"/>
              <c:layout>
                <c:manualLayout>
                  <c:x val="0.13211153926366861"/>
                  <c:y val="-5.12018591575733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03-4925-A647-3D11A33B6E27}"/>
                </c:ext>
              </c:extLst>
            </c:dLbl>
            <c:dLbl>
              <c:idx val="10"/>
              <c:layout>
                <c:manualLayout>
                  <c:x val="0.17967984064148818"/>
                  <c:y val="3.3834955227038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1803444841412"/>
                      <c:h val="0.16072909243146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B403-4925-A647-3D11A33B6E27}"/>
                </c:ext>
              </c:extLst>
            </c:dLbl>
            <c:dLbl>
              <c:idx val="11"/>
              <c:layout>
                <c:manualLayout>
                  <c:x val="0.10210425670569369"/>
                  <c:y val="-2.2781455230207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03-4925-A647-3D11A33B6E27}"/>
                </c:ext>
              </c:extLst>
            </c:dLbl>
            <c:dLbl>
              <c:idx val="12"/>
              <c:layout>
                <c:manualLayout>
                  <c:x val="0.11994868381718145"/>
                  <c:y val="-4.74466588676392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403-4925-A647-3D11A33B6E2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B403-4925-A647-3D11A33B6E27}"/>
                </c:ext>
              </c:extLst>
            </c:dLbl>
            <c:dLbl>
              <c:idx val="14"/>
              <c:layout>
                <c:manualLayout>
                  <c:x val="0.16963888922930656"/>
                  <c:y val="-3.54027566951944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403-4925-A647-3D11A33B6E27}"/>
                </c:ext>
              </c:extLst>
            </c:dLbl>
            <c:dLbl>
              <c:idx val="15"/>
              <c:layout>
                <c:manualLayout>
                  <c:x val="0.16544895680615693"/>
                  <c:y val="-1.2881792264320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403-4925-A647-3D11A33B6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Foglio1!$A$2:$A$12</c:f>
              <c:strCache>
                <c:ptCount val="11"/>
                <c:pt idx="0">
                  <c:v>Italia</c:v>
                </c:pt>
                <c:pt idx="1">
                  <c:v>Altri</c:v>
                </c:pt>
                <c:pt idx="2">
                  <c:v>Ungheria</c:v>
                </c:pt>
                <c:pt idx="3">
                  <c:v>Repubblica Ceca</c:v>
                </c:pt>
                <c:pt idx="4">
                  <c:v>Polonia</c:v>
                </c:pt>
                <c:pt idx="5">
                  <c:v>Slovenia</c:v>
                </c:pt>
                <c:pt idx="6">
                  <c:v>USA</c:v>
                </c:pt>
                <c:pt idx="7">
                  <c:v>Croazia</c:v>
                </c:pt>
                <c:pt idx="8">
                  <c:v>Germania</c:v>
                </c:pt>
                <c:pt idx="9">
                  <c:v>Austria</c:v>
                </c:pt>
                <c:pt idx="10">
                  <c:v>UK</c:v>
                </c:pt>
              </c:strCache>
            </c:str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208309</c:v>
                </c:pt>
                <c:pt idx="1">
                  <c:v>24395</c:v>
                </c:pt>
                <c:pt idx="2" formatCode="#,##0_);[Red]\(#,##0\)">
                  <c:v>44843</c:v>
                </c:pt>
                <c:pt idx="3" formatCode="#,##0_);[Red]\(#,##0\)">
                  <c:v>32366</c:v>
                </c:pt>
                <c:pt idx="4" formatCode="#,##0_);[Red]\(#,##0\)">
                  <c:v>22971</c:v>
                </c:pt>
                <c:pt idx="5" formatCode="#,##0_);[Red]\(#,##0\)">
                  <c:v>11180</c:v>
                </c:pt>
                <c:pt idx="6" formatCode="#,##0_);[Red]\(#,##0\)">
                  <c:v>10411</c:v>
                </c:pt>
                <c:pt idx="7" formatCode="#,##0_);[Red]\(#,##0\)">
                  <c:v>9199</c:v>
                </c:pt>
                <c:pt idx="8" formatCode="#,##0_);[Red]\(#,##0\)">
                  <c:v>7357</c:v>
                </c:pt>
                <c:pt idx="9" formatCode="#,##0_);[Red]\(#,##0\)">
                  <c:v>6772</c:v>
                </c:pt>
                <c:pt idx="10" formatCode="#,##0_);[Red]\(#,##0\)">
                  <c:v>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403-4925-A647-3D11A33B6E2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INVESTIMENTI PER TIPOLOGIA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INVESTIMENTI PER TIPOLOGIA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BD7-484B-9E16-6149E258F9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BD7-484B-9E16-6149E258F9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BD7-484B-9E16-6149E258F9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BBD7-484B-9E16-6149E258F9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BD7-484B-9E16-6149E258F950}"/>
              </c:ext>
            </c:extLst>
          </c:dPt>
          <c:dLbls>
            <c:dLbl>
              <c:idx val="0"/>
              <c:layout>
                <c:manualLayout>
                  <c:x val="0.11626617475903872"/>
                  <c:y val="2.00078591349014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D7-484B-9E16-6149E258F950}"/>
                </c:ext>
              </c:extLst>
            </c:dLbl>
            <c:dLbl>
              <c:idx val="1"/>
              <c:layout>
                <c:manualLayout>
                  <c:x val="5.649604633293924E-2"/>
                  <c:y val="1.5371393597066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D7-484B-9E16-6149E258F950}"/>
                </c:ext>
              </c:extLst>
            </c:dLbl>
            <c:dLbl>
              <c:idx val="2"/>
              <c:layout>
                <c:manualLayout>
                  <c:x val="2.3425508756553484E-2"/>
                  <c:y val="0.120638003440491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D7-484B-9E16-6149E258F95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BBD7-484B-9E16-6149E258F950}"/>
                </c:ext>
              </c:extLst>
            </c:dLbl>
            <c:dLbl>
              <c:idx val="4"/>
              <c:layout>
                <c:manualLayout>
                  <c:x val="-3.7476302395396385E-2"/>
                  <c:y val="-1.2004841760458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D7-484B-9E16-6149E258F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Piste</c:v>
                </c:pt>
                <c:pt idx="1">
                  <c:v>Impianti</c:v>
                </c:pt>
                <c:pt idx="2">
                  <c:v>Servizi per l'utenza e l'accoglienza</c:v>
                </c:pt>
                <c:pt idx="3">
                  <c:v>Innevamento</c:v>
                </c:pt>
                <c:pt idx="4">
                  <c:v>Estate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25.15</c:v>
                </c:pt>
                <c:pt idx="1">
                  <c:v>32.58</c:v>
                </c:pt>
                <c:pt idx="2">
                  <c:v>18.350000000000001</c:v>
                </c:pt>
                <c:pt idx="3">
                  <c:v>5.34</c:v>
                </c:pt>
                <c:pt idx="4">
                  <c:v>18.579999999999998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7-484B-9E16-6149E258F9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800" b="1" dirty="0"/>
              <a:t>Trend Presenze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'Trend presenze'!$C$2</c:f>
              <c:strCache>
                <c:ptCount val="1"/>
                <c:pt idx="0">
                  <c:v>Estate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'Trend presenze'!$B$3:$B$5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'Trend presenze'!$C$3:$C$5</c:f>
              <c:numCache>
                <c:formatCode>General</c:formatCode>
                <c:ptCount val="3"/>
                <c:pt idx="0">
                  <c:v>459569</c:v>
                </c:pt>
                <c:pt idx="1">
                  <c:v>494277</c:v>
                </c:pt>
                <c:pt idx="2">
                  <c:v>565763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7-4F3B-8B6C-2CBF77D2DBAE}"/>
            </c:ext>
          </c:extLst>
        </c:ser>
        <c:ser>
          <c:idx val="1"/>
          <c:order val="1"/>
          <c:tx>
            <c:strRef>
              <c:f>'Trend presenze'!$D$2</c:f>
              <c:strCache>
                <c:ptCount val="1"/>
                <c:pt idx="0">
                  <c:v>Inverno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'Trend presenze'!$B$3:$B$5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'Trend presenze'!$D$3:$D$5</c:f>
              <c:numCache>
                <c:formatCode>General</c:formatCode>
                <c:ptCount val="3"/>
                <c:pt idx="0">
                  <c:v>345860</c:v>
                </c:pt>
                <c:pt idx="1">
                  <c:v>372940</c:v>
                </c:pt>
                <c:pt idx="2">
                  <c:v>391454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7-4F3B-8B6C-2CBF77D2D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6068992"/>
        <c:axId val="2036639008"/>
      </c:barChart>
      <c:catAx>
        <c:axId val="19760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6639008"/>
        <c:crosses val="autoZero"/>
        <c:auto val="1"/>
        <c:lblAlgn val="ctr"/>
        <c:lblOffset val="100"/>
        <c:noMultiLvlLbl val="0"/>
      </c:catAx>
      <c:valAx>
        <c:axId val="203663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606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4000"/>
              <a:t>Presenze - distribuzione mensile</a:t>
            </a:r>
          </a:p>
        </c:rich>
      </c:tx>
      <c:layout>
        <c:manualLayout>
          <c:xMode val="edge"/>
          <c:yMode val="edge"/>
          <c:x val="0.32371524534009521"/>
          <c:y val="3.70369970876928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'Montagna FVG'!$B$10:$B$21</c:f>
              <c:numCache>
                <c:formatCode>mmm\-yy</c:formatCode>
                <c:ptCount val="12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</c:numCache>
            </c:numRef>
          </c:cat>
          <c:val>
            <c:numRef>
              <c:f>'Montagna FVG'!$H$10:$H$21</c:f>
              <c:numCache>
                <c:formatCode>#,##0</c:formatCode>
                <c:ptCount val="12"/>
                <c:pt idx="0">
                  <c:v>48702</c:v>
                </c:pt>
                <c:pt idx="1">
                  <c:v>79307</c:v>
                </c:pt>
                <c:pt idx="2">
                  <c:v>192324</c:v>
                </c:pt>
                <c:pt idx="3">
                  <c:v>221168</c:v>
                </c:pt>
                <c:pt idx="4">
                  <c:v>70977</c:v>
                </c:pt>
                <c:pt idx="5">
                  <c:v>32760</c:v>
                </c:pt>
                <c:pt idx="6">
                  <c:v>17113</c:v>
                </c:pt>
                <c:pt idx="7">
                  <c:v>58873</c:v>
                </c:pt>
                <c:pt idx="8">
                  <c:v>94338</c:v>
                </c:pt>
                <c:pt idx="9">
                  <c:v>113529</c:v>
                </c:pt>
                <c:pt idx="10">
                  <c:v>78480</c:v>
                </c:pt>
                <c:pt idx="11">
                  <c:v>33364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4-4527-A84D-927D39F0B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684431"/>
        <c:axId val="1"/>
      </c:barChart>
      <c:dateAx>
        <c:axId val="358684431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86844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PRESENZE ITALIA INVERNO 2018/19</a:t>
            </a:r>
          </a:p>
        </c:rich>
      </c:tx>
      <c:layout>
        <c:manualLayout>
          <c:xMode val="edge"/>
          <c:yMode val="edge"/>
          <c:x val="0.13202503313324335"/>
          <c:y val="1.0554244662350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Grafici!$F$31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E06-42E4-BB50-427723862D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E06-42E4-BB50-427723862D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E06-42E4-BB50-427723862D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E06-42E4-BB50-427723862D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E06-42E4-BB50-427723862D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E06-42E4-BB50-427723862D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DE06-42E4-BB50-427723862D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DE06-42E4-BB50-427723862D37}"/>
              </c:ext>
            </c:extLst>
          </c:dPt>
          <c:dLbls>
            <c:dLbl>
              <c:idx val="0"/>
              <c:layout>
                <c:manualLayout>
                  <c:x val="-2.1255139982502187E-2"/>
                  <c:y val="-9.73953776611256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6-42E4-BB50-427723862D37}"/>
                </c:ext>
              </c:extLst>
            </c:dLbl>
            <c:dLbl>
              <c:idx val="1"/>
              <c:layout>
                <c:manualLayout>
                  <c:x val="0.14971347331583551"/>
                  <c:y val="-3.37339603382910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06-42E4-BB50-427723862D37}"/>
                </c:ext>
              </c:extLst>
            </c:dLbl>
            <c:dLbl>
              <c:idx val="2"/>
              <c:layout>
                <c:manualLayout>
                  <c:x val="0.25782614483850785"/>
                  <c:y val="0.149108554146045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32160063023301"/>
                      <c:h val="0.1598704902765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06-42E4-BB50-427723862D37}"/>
                </c:ext>
              </c:extLst>
            </c:dLbl>
            <c:dLbl>
              <c:idx val="3"/>
              <c:layout>
                <c:manualLayout>
                  <c:x val="1.6251193853593263E-2"/>
                  <c:y val="0.12146162714873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0543340302253"/>
                      <c:h val="0.151594134166887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E06-42E4-BB50-427723862D3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E06-42E4-BB50-427723862D3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E06-42E4-BB50-427723862D37}"/>
                </c:ext>
              </c:extLst>
            </c:dLbl>
            <c:dLbl>
              <c:idx val="6"/>
              <c:layout>
                <c:manualLayout>
                  <c:x val="9.1677186224976018E-2"/>
                  <c:y val="-9.8943966102314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06-42E4-BB50-427723862D37}"/>
                </c:ext>
              </c:extLst>
            </c:dLbl>
            <c:dLbl>
              <c:idx val="7"/>
              <c:layout>
                <c:manualLayout>
                  <c:x val="9.9615715481154429E-2"/>
                  <c:y val="-1.3981327020362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06-42E4-BB50-427723862D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Grafici!$E$32:$E$39</c:f>
              <c:strCache>
                <c:ptCount val="8"/>
                <c:pt idx="0">
                  <c:v>FRIULI VENEZIA GIULIA</c:v>
                </c:pt>
                <c:pt idx="1">
                  <c:v>VENETO</c:v>
                </c:pt>
                <c:pt idx="2">
                  <c:v>LOMBARDIA</c:v>
                </c:pt>
                <c:pt idx="3">
                  <c:v>EMILIA ROMAGNA</c:v>
                </c:pt>
                <c:pt idx="4">
                  <c:v>SICILIA</c:v>
                </c:pt>
                <c:pt idx="5">
                  <c:v>LAZIO</c:v>
                </c:pt>
                <c:pt idx="6">
                  <c:v>CAMPANIA</c:v>
                </c:pt>
                <c:pt idx="7">
                  <c:v>ALTRI</c:v>
                </c:pt>
              </c:strCache>
            </c:strRef>
          </c:cat>
          <c:val>
            <c:numRef>
              <c:f>Grafici!$F$32:$F$39</c:f>
              <c:numCache>
                <c:formatCode>General</c:formatCode>
                <c:ptCount val="8"/>
                <c:pt idx="0">
                  <c:v>74375</c:v>
                </c:pt>
                <c:pt idx="1">
                  <c:v>54054</c:v>
                </c:pt>
                <c:pt idx="2">
                  <c:v>17346</c:v>
                </c:pt>
                <c:pt idx="3">
                  <c:v>15430</c:v>
                </c:pt>
                <c:pt idx="4">
                  <c:v>11204</c:v>
                </c:pt>
                <c:pt idx="5">
                  <c:v>9848</c:v>
                </c:pt>
                <c:pt idx="6">
                  <c:v>5374</c:v>
                </c:pt>
                <c:pt idx="7">
                  <c:v>27563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06-42E4-BB50-427723862D3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PRESENZE ESTERO INVERNO 2018/19</a:t>
            </a:r>
          </a:p>
        </c:rich>
      </c:tx>
      <c:layout>
        <c:manualLayout>
          <c:xMode val="edge"/>
          <c:yMode val="edge"/>
          <c:x val="0.21106865944120981"/>
          <c:y val="8.60908282084291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9959708959179E-2"/>
          <c:y val="0.13271304363619557"/>
          <c:w val="0.84420202310584047"/>
          <c:h val="0.7844506856543301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957-4FD7-BF0F-27CC0A8933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957-4FD7-BF0F-27CC0A8933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957-4FD7-BF0F-27CC0A8933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957-4FD7-BF0F-27CC0A8933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957-4FD7-BF0F-27CC0A8933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957-4FD7-BF0F-27CC0A8933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957-4FD7-BF0F-27CC0A8933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957-4FD7-BF0F-27CC0A89330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957-4FD7-BF0F-27CC0A89330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957-4FD7-BF0F-27CC0A89330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7957-4FD7-BF0F-27CC0A89330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7957-4FD7-BF0F-27CC0A89330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7957-4FD7-BF0F-27CC0A89330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7957-4FD7-BF0F-27CC0A89330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7957-4FD7-BF0F-27CC0A89330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7957-4FD7-BF0F-27CC0A89330F}"/>
              </c:ext>
            </c:extLst>
          </c:dPt>
          <c:dLbls>
            <c:dLbl>
              <c:idx val="0"/>
              <c:layout>
                <c:manualLayout>
                  <c:x val="0.15731565077079615"/>
                  <c:y val="4.58120128086447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57-4FD7-BF0F-27CC0A89330F}"/>
                </c:ext>
              </c:extLst>
            </c:dLbl>
            <c:dLbl>
              <c:idx val="1"/>
              <c:layout>
                <c:manualLayout>
                  <c:x val="-2.4543011060856313E-2"/>
                  <c:y val="-0.121982265006181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57-4FD7-BF0F-27CC0A89330F}"/>
                </c:ext>
              </c:extLst>
            </c:dLbl>
            <c:dLbl>
              <c:idx val="2"/>
              <c:layout>
                <c:manualLayout>
                  <c:x val="0.17119955573153053"/>
                  <c:y val="-3.5941399132510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57-4FD7-BF0F-27CC0A89330F}"/>
                </c:ext>
              </c:extLst>
            </c:dLbl>
            <c:dLbl>
              <c:idx val="3"/>
              <c:layout>
                <c:manualLayout>
                  <c:x val="0.21007238542538398"/>
                  <c:y val="0.12773340392307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57-4FD7-BF0F-27CC0A89330F}"/>
                </c:ext>
              </c:extLst>
            </c:dLbl>
            <c:dLbl>
              <c:idx val="4"/>
              <c:layout>
                <c:manualLayout>
                  <c:x val="3.2082700249294736E-2"/>
                  <c:y val="0.143134517771657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57-4FD7-BF0F-27CC0A89330F}"/>
                </c:ext>
              </c:extLst>
            </c:dLbl>
            <c:dLbl>
              <c:idx val="5"/>
              <c:layout>
                <c:manualLayout>
                  <c:x val="-1.2265222456104459E-2"/>
                  <c:y val="7.71168483796686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57-4FD7-BF0F-27CC0A89330F}"/>
                </c:ext>
              </c:extLst>
            </c:dLbl>
            <c:dLbl>
              <c:idx val="6"/>
              <c:layout>
                <c:manualLayout>
                  <c:x val="-4.6403259614867388E-2"/>
                  <c:y val="3.57230426291261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57-4FD7-BF0F-27CC0A89330F}"/>
                </c:ext>
              </c:extLst>
            </c:dLbl>
            <c:dLbl>
              <c:idx val="7"/>
              <c:layout>
                <c:manualLayout>
                  <c:x val="9.5886874966199878E-8"/>
                  <c:y val="-1.5986189125910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15099766457923"/>
                      <c:h val="0.183404283944785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957-4FD7-BF0F-27CC0A89330F}"/>
                </c:ext>
              </c:extLst>
            </c:dLbl>
            <c:dLbl>
              <c:idx val="8"/>
              <c:layout>
                <c:manualLayout>
                  <c:x val="4.5696999776391807E-2"/>
                  <c:y val="-1.1784723511974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957-4FD7-BF0F-27CC0A89330F}"/>
                </c:ext>
              </c:extLst>
            </c:dLbl>
            <c:dLbl>
              <c:idx val="9"/>
              <c:layout>
                <c:manualLayout>
                  <c:x val="7.0227547225244796E-2"/>
                  <c:y val="1.1433017114428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57-4FD7-BF0F-27CC0A89330F}"/>
                </c:ext>
              </c:extLst>
            </c:dLbl>
            <c:dLbl>
              <c:idx val="10"/>
              <c:layout>
                <c:manualLayout>
                  <c:x val="0.2067540605214942"/>
                  <c:y val="2.03979961265986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17503573703826"/>
                      <c:h val="0.1607290924805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7957-4FD7-BF0F-27CC0A89330F}"/>
                </c:ext>
              </c:extLst>
            </c:dLbl>
            <c:dLbl>
              <c:idx val="11"/>
              <c:layout>
                <c:manualLayout>
                  <c:x val="0.10210425670569369"/>
                  <c:y val="-2.2781455230207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57-4FD7-BF0F-27CC0A89330F}"/>
                </c:ext>
              </c:extLst>
            </c:dLbl>
            <c:dLbl>
              <c:idx val="12"/>
              <c:layout>
                <c:manualLayout>
                  <c:x val="0.11994868381718145"/>
                  <c:y val="-4.74466588676392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957-4FD7-BF0F-27CC0A89330F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957-4FD7-BF0F-27CC0A89330F}"/>
                </c:ext>
              </c:extLst>
            </c:dLbl>
            <c:dLbl>
              <c:idx val="14"/>
              <c:layout>
                <c:manualLayout>
                  <c:x val="0.16963888922930656"/>
                  <c:y val="-3.54027566951944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957-4FD7-BF0F-27CC0A89330F}"/>
                </c:ext>
              </c:extLst>
            </c:dLbl>
            <c:dLbl>
              <c:idx val="15"/>
              <c:layout>
                <c:manualLayout>
                  <c:x val="0.16544895680615693"/>
                  <c:y val="-1.2881792264320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957-4FD7-BF0F-27CC0A8933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Foglio1!$A$2:$A$12</c:f>
              <c:strCache>
                <c:ptCount val="11"/>
                <c:pt idx="0">
                  <c:v>Altri</c:v>
                </c:pt>
                <c:pt idx="1">
                  <c:v>Ungheria</c:v>
                </c:pt>
                <c:pt idx="2">
                  <c:v>Repubblica Ceca</c:v>
                </c:pt>
                <c:pt idx="3">
                  <c:v>Polonia</c:v>
                </c:pt>
                <c:pt idx="4">
                  <c:v>Slovenia</c:v>
                </c:pt>
                <c:pt idx="5">
                  <c:v>USA</c:v>
                </c:pt>
                <c:pt idx="6">
                  <c:v>Croazia</c:v>
                </c:pt>
                <c:pt idx="7">
                  <c:v>Germania</c:v>
                </c:pt>
                <c:pt idx="8">
                  <c:v>Austria</c:v>
                </c:pt>
                <c:pt idx="9">
                  <c:v>UK</c:v>
                </c:pt>
                <c:pt idx="10">
                  <c:v>Slovacchia</c:v>
                </c:pt>
              </c:strCache>
            </c:strRef>
          </c:cat>
          <c:val>
            <c:numRef>
              <c:f>Foglio1!$B$2:$B$12</c:f>
              <c:numCache>
                <c:formatCode>#,##0_);[Red]\(#,##0\)</c:formatCode>
                <c:ptCount val="11"/>
                <c:pt idx="0" formatCode="General">
                  <c:v>20703</c:v>
                </c:pt>
                <c:pt idx="1">
                  <c:v>44843</c:v>
                </c:pt>
                <c:pt idx="2">
                  <c:v>32366</c:v>
                </c:pt>
                <c:pt idx="3">
                  <c:v>22971</c:v>
                </c:pt>
                <c:pt idx="4">
                  <c:v>11180</c:v>
                </c:pt>
                <c:pt idx="5">
                  <c:v>10411</c:v>
                </c:pt>
                <c:pt idx="6">
                  <c:v>9199</c:v>
                </c:pt>
                <c:pt idx="7">
                  <c:v>7357</c:v>
                </c:pt>
                <c:pt idx="8">
                  <c:v>6772</c:v>
                </c:pt>
                <c:pt idx="9">
                  <c:v>6221</c:v>
                </c:pt>
                <c:pt idx="10">
                  <c:v>3692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57-4FD7-BF0F-27CC0A89330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PRESENZE ITALIA</a:t>
            </a:r>
            <a:r>
              <a:rPr lang="en-US" sz="2000" baseline="0" dirty="0"/>
              <a:t> ESTATE 2018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Grafici!$F$4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8C1-4A11-B426-E2EF93DAF1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C1-4A11-B426-E2EF93DAF1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C1-4A11-B426-E2EF93DAF1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8C1-4A11-B426-E2EF93DAF1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8C1-4A11-B426-E2EF93DAF1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8C1-4A11-B426-E2EF93DAF1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8C1-4A11-B426-E2EF93DAF1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8C1-4A11-B426-E2EF93DAF123}"/>
              </c:ext>
            </c:extLst>
          </c:dPt>
          <c:dLbls>
            <c:dLbl>
              <c:idx val="0"/>
              <c:layout>
                <c:manualLayout>
                  <c:x val="-4.1315507436570427E-2"/>
                  <c:y val="-5.4860746573344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C1-4A11-B426-E2EF93DAF123}"/>
                </c:ext>
              </c:extLst>
            </c:dLbl>
            <c:dLbl>
              <c:idx val="1"/>
              <c:layout>
                <c:manualLayout>
                  <c:x val="7.4446194225721782E-2"/>
                  <c:y val="-1.317403032954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C1-4A11-B426-E2EF93DAF123}"/>
                </c:ext>
              </c:extLst>
            </c:dLbl>
            <c:dLbl>
              <c:idx val="2"/>
              <c:layout>
                <c:manualLayout>
                  <c:x val="3.6677384076990373E-2"/>
                  <c:y val="1.4554534849810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C1-4A11-B426-E2EF93DAF12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8C1-4A11-B426-E2EF93DAF12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8C1-4A11-B426-E2EF93DAF12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8C1-4A11-B426-E2EF93DAF123}"/>
                </c:ext>
              </c:extLst>
            </c:dLbl>
            <c:dLbl>
              <c:idx val="6"/>
              <c:layout>
                <c:manualLayout>
                  <c:x val="2.955883639545057E-2"/>
                  <c:y val="-4.1276975794692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C1-4A11-B426-E2EF93DAF123}"/>
                </c:ext>
              </c:extLst>
            </c:dLbl>
            <c:dLbl>
              <c:idx val="7"/>
              <c:layout>
                <c:manualLayout>
                  <c:x val="5.8710520559930007E-2"/>
                  <c:y val="-2.8265164771070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8C1-4A11-B426-E2EF93DAF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Grafici!$E$5:$E$12</c:f>
              <c:strCache>
                <c:ptCount val="8"/>
                <c:pt idx="0">
                  <c:v>FRIULI VENEZIA GIULIA</c:v>
                </c:pt>
                <c:pt idx="1">
                  <c:v>VENETO</c:v>
                </c:pt>
                <c:pt idx="2">
                  <c:v>LOMBARDIA</c:v>
                </c:pt>
                <c:pt idx="3">
                  <c:v>EMILIA ROMAGNA</c:v>
                </c:pt>
                <c:pt idx="4">
                  <c:v>LAZIO</c:v>
                </c:pt>
                <c:pt idx="5">
                  <c:v>PUGLIA</c:v>
                </c:pt>
                <c:pt idx="6">
                  <c:v>TOSCANA</c:v>
                </c:pt>
                <c:pt idx="7">
                  <c:v>ALTRI</c:v>
                </c:pt>
              </c:strCache>
            </c:strRef>
          </c:cat>
          <c:val>
            <c:numRef>
              <c:f>Grafici!$F$5:$F$12</c:f>
              <c:numCache>
                <c:formatCode>General</c:formatCode>
                <c:ptCount val="8"/>
                <c:pt idx="0">
                  <c:v>127870</c:v>
                </c:pt>
                <c:pt idx="1">
                  <c:v>86662</c:v>
                </c:pt>
                <c:pt idx="2">
                  <c:v>34958</c:v>
                </c:pt>
                <c:pt idx="3">
                  <c:v>34231</c:v>
                </c:pt>
                <c:pt idx="4">
                  <c:v>31581</c:v>
                </c:pt>
                <c:pt idx="5">
                  <c:v>16138</c:v>
                </c:pt>
                <c:pt idx="6">
                  <c:v>15422</c:v>
                </c:pt>
                <c:pt idx="7">
                  <c:v>65913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8C1-4A11-B426-E2EF93DAF1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/>
              <a:t>PRESENZE ESTERO ESTATE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PRESENZE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A16-4450-8424-81E3AFFB3B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A16-4450-8424-81E3AFFB3B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A16-4450-8424-81E3AFFB3B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A16-4450-8424-81E3AFFB3B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A16-4450-8424-81E3AFFB3B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A16-4450-8424-81E3AFFB3B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A16-4450-8424-81E3AFFB3B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A16-4450-8424-81E3AFFB3B1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A16-4450-8424-81E3AFFB3B1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EA16-4450-8424-81E3AFFB3B1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EA16-4450-8424-81E3AFFB3B1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EA16-4450-8424-81E3AFFB3B1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EA16-4450-8424-81E3AFFB3B1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EA16-4450-8424-81E3AFFB3B1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EA16-4450-8424-81E3AFFB3B1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EA16-4450-8424-81E3AFFB3B1F}"/>
              </c:ext>
            </c:extLst>
          </c:dPt>
          <c:dLbls>
            <c:dLbl>
              <c:idx val="0"/>
              <c:layout>
                <c:manualLayout>
                  <c:x val="9.2550011717376118E-2"/>
                  <c:y val="-9.56287856198401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16-4450-8424-81E3AFFB3B1F}"/>
                </c:ext>
              </c:extLst>
            </c:dLbl>
            <c:dLbl>
              <c:idx val="1"/>
              <c:layout>
                <c:manualLayout>
                  <c:x val="-5.8685096491031805E-2"/>
                  <c:y val="0.137472023000043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16-4450-8424-81E3AFFB3B1F}"/>
                </c:ext>
              </c:extLst>
            </c:dLbl>
            <c:dLbl>
              <c:idx val="2"/>
              <c:layout>
                <c:manualLayout>
                  <c:x val="9.8292711475109498E-2"/>
                  <c:y val="7.9333508575015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16-4450-8424-81E3AFFB3B1F}"/>
                </c:ext>
              </c:extLst>
            </c:dLbl>
            <c:dLbl>
              <c:idx val="3"/>
              <c:layout>
                <c:manualLayout>
                  <c:x val="7.0630272100102823E-2"/>
                  <c:y val="8.60659070578561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16-4450-8424-81E3AFFB3B1F}"/>
                </c:ext>
              </c:extLst>
            </c:dLbl>
            <c:dLbl>
              <c:idx val="4"/>
              <c:layout>
                <c:manualLayout>
                  <c:x val="0"/>
                  <c:y val="0.165756561741056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6344297550015"/>
                      <c:h val="0.187910563742985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A16-4450-8424-81E3AFFB3B1F}"/>
                </c:ext>
              </c:extLst>
            </c:dLbl>
            <c:dLbl>
              <c:idx val="5"/>
              <c:layout>
                <c:manualLayout>
                  <c:x val="-1.3009164100414273E-2"/>
                  <c:y val="0.102136813919936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16-4450-8424-81E3AFFB3B1F}"/>
                </c:ext>
              </c:extLst>
            </c:dLbl>
            <c:dLbl>
              <c:idx val="6"/>
              <c:layout>
                <c:manualLayout>
                  <c:x val="1.2177633120707384E-3"/>
                  <c:y val="-1.9326175983068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2889769599181"/>
                      <c:h val="0.21970726045867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A16-4450-8424-81E3AFFB3B1F}"/>
                </c:ext>
              </c:extLst>
            </c:dLbl>
            <c:dLbl>
              <c:idx val="7"/>
              <c:layout>
                <c:manualLayout>
                  <c:x val="2.2890498339431076E-2"/>
                  <c:y val="-4.8999085377179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16-4450-8424-81E3AFFB3B1F}"/>
                </c:ext>
              </c:extLst>
            </c:dLbl>
            <c:dLbl>
              <c:idx val="8"/>
              <c:layout>
                <c:manualLayout>
                  <c:x val="0.10910392181154083"/>
                  <c:y val="-1.687007235660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16-4450-8424-81E3AFFB3B1F}"/>
                </c:ext>
              </c:extLst>
            </c:dLbl>
            <c:dLbl>
              <c:idx val="9"/>
              <c:layout>
                <c:manualLayout>
                  <c:x val="0.11910338868051605"/>
                  <c:y val="1.29480371752511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16-4450-8424-81E3AFFB3B1F}"/>
                </c:ext>
              </c:extLst>
            </c:dLbl>
            <c:dLbl>
              <c:idx val="10"/>
              <c:layout>
                <c:manualLayout>
                  <c:x val="0.23648426553913929"/>
                  <c:y val="1.83943600601984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A16-4450-8424-81E3AFFB3B1F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EA16-4450-8424-81E3AFFB3B1F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EA16-4450-8424-81E3AFFB3B1F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EA16-4450-8424-81E3AFFB3B1F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EA16-4450-8424-81E3AFFB3B1F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EA16-4450-8424-81E3AFFB3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Foglio1!$A$2:$A$12</c:f>
              <c:strCache>
                <c:ptCount val="11"/>
                <c:pt idx="0">
                  <c:v>Altri</c:v>
                </c:pt>
                <c:pt idx="1">
                  <c:v>Germania</c:v>
                </c:pt>
                <c:pt idx="2">
                  <c:v>Austria</c:v>
                </c:pt>
                <c:pt idx="3">
                  <c:v>USA</c:v>
                </c:pt>
                <c:pt idx="4">
                  <c:v>Polonia</c:v>
                </c:pt>
                <c:pt idx="5">
                  <c:v>Paesi Bassi</c:v>
                </c:pt>
                <c:pt idx="6">
                  <c:v>Repubblica Ceca</c:v>
                </c:pt>
                <c:pt idx="7">
                  <c:v>Francia</c:v>
                </c:pt>
                <c:pt idx="8">
                  <c:v>Ungheria</c:v>
                </c:pt>
                <c:pt idx="9">
                  <c:v>UK</c:v>
                </c:pt>
                <c:pt idx="10">
                  <c:v>Belgio</c:v>
                </c:pt>
              </c:strCache>
            </c:strRef>
          </c:cat>
          <c:val>
            <c:numRef>
              <c:f>Foglio1!$B$2:$B$12</c:f>
              <c:numCache>
                <c:formatCode>#,##0_);[Red]\(#,##0\)</c:formatCode>
                <c:ptCount val="11"/>
                <c:pt idx="0" formatCode="General">
                  <c:v>29606</c:v>
                </c:pt>
                <c:pt idx="1">
                  <c:v>35041</c:v>
                </c:pt>
                <c:pt idx="2">
                  <c:v>18380</c:v>
                </c:pt>
                <c:pt idx="3">
                  <c:v>14257</c:v>
                </c:pt>
                <c:pt idx="4">
                  <c:v>11387</c:v>
                </c:pt>
                <c:pt idx="5">
                  <c:v>8778</c:v>
                </c:pt>
                <c:pt idx="6">
                  <c:v>8628</c:v>
                </c:pt>
                <c:pt idx="7">
                  <c:v>6001</c:v>
                </c:pt>
                <c:pt idx="8">
                  <c:v>4298</c:v>
                </c:pt>
                <c:pt idx="9">
                  <c:v>4198</c:v>
                </c:pt>
                <c:pt idx="10">
                  <c:v>3719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A16-4450-8424-81E3AFFB3B1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ESTATE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692-4837-9862-08C9CB39A0AB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692-4837-9862-08C9CB39A0A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692-4837-9862-08C9CB39A0A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692-4837-9862-08C9CB39A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'Confronto Italia-Estero'!$B$5:$C$5</c:f>
              <c:strCache>
                <c:ptCount val="2"/>
                <c:pt idx="0">
                  <c:v>Italia</c:v>
                </c:pt>
                <c:pt idx="1">
                  <c:v>Estero</c:v>
                </c:pt>
              </c:strCache>
            </c:strRef>
          </c:cat>
          <c:val>
            <c:numRef>
              <c:f>'Confronto Italia-Estero'!$B$6:$C$6</c:f>
              <c:numCache>
                <c:formatCode>General</c:formatCode>
                <c:ptCount val="2"/>
                <c:pt idx="0">
                  <c:v>384758</c:v>
                </c:pt>
                <c:pt idx="1">
                  <c:v>144293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92-4837-9862-08C9CB39A0A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INVERNO 2018/19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B94-459C-8656-0630AA75FC5A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B94-459C-8656-0630AA75FC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B94-459C-8656-0630AA75FC5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B94-459C-8656-0630AA75F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'Confronto Italia-Estero'!$I$4:$J$4</c:f>
              <c:strCache>
                <c:ptCount val="2"/>
                <c:pt idx="0">
                  <c:v>Italia</c:v>
                </c:pt>
                <c:pt idx="1">
                  <c:v>Estero</c:v>
                </c:pt>
              </c:strCache>
            </c:strRef>
          </c:cat>
          <c:val>
            <c:numRef>
              <c:f>'Confronto Italia-Estero'!$I$5:$J$5</c:f>
              <c:numCache>
                <c:formatCode>#,##0_);[Red]\(#,##0\)</c:formatCode>
                <c:ptCount val="2"/>
                <c:pt idx="0">
                  <c:v>208309</c:v>
                </c:pt>
                <c:pt idx="1">
                  <c:v>175715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94-459C-8656-0630AA75FC5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 lIns="91449" tIns="45725" rIns="91449" bIns="45725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06357" y="4716662"/>
            <a:ext cx="4984962" cy="4468416"/>
          </a:xfrm>
          <a:prstGeom prst="rect">
            <a:avLst/>
          </a:prstGeom>
        </p:spPr>
        <p:txBody>
          <a:bodyPr lIns="91449" tIns="45725" rIns="91449" bIns="4572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8158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16420" latinLnBrk="0">
      <a:defRPr sz="2100">
        <a:latin typeface="+mn-lt"/>
        <a:ea typeface="+mn-ea"/>
        <a:cs typeface="+mn-cs"/>
        <a:sym typeface="Calibri"/>
      </a:defRPr>
    </a:lvl1pPr>
    <a:lvl2pPr indent="228600" defTabSz="816420" latinLnBrk="0">
      <a:defRPr sz="2100">
        <a:latin typeface="+mn-lt"/>
        <a:ea typeface="+mn-ea"/>
        <a:cs typeface="+mn-cs"/>
        <a:sym typeface="Calibri"/>
      </a:defRPr>
    </a:lvl2pPr>
    <a:lvl3pPr indent="457200" defTabSz="816420" latinLnBrk="0">
      <a:defRPr sz="2100">
        <a:latin typeface="+mn-lt"/>
        <a:ea typeface="+mn-ea"/>
        <a:cs typeface="+mn-cs"/>
        <a:sym typeface="Calibri"/>
      </a:defRPr>
    </a:lvl3pPr>
    <a:lvl4pPr indent="685800" defTabSz="816420" latinLnBrk="0">
      <a:defRPr sz="2100">
        <a:latin typeface="+mn-lt"/>
        <a:ea typeface="+mn-ea"/>
        <a:cs typeface="+mn-cs"/>
        <a:sym typeface="Calibri"/>
      </a:defRPr>
    </a:lvl4pPr>
    <a:lvl5pPr indent="914400" defTabSz="816420" latinLnBrk="0">
      <a:defRPr sz="2100">
        <a:latin typeface="+mn-lt"/>
        <a:ea typeface="+mn-ea"/>
        <a:cs typeface="+mn-cs"/>
        <a:sym typeface="Calibri"/>
      </a:defRPr>
    </a:lvl5pPr>
    <a:lvl6pPr indent="1143000" defTabSz="816420" latinLnBrk="0">
      <a:defRPr sz="2100">
        <a:latin typeface="+mn-lt"/>
        <a:ea typeface="+mn-ea"/>
        <a:cs typeface="+mn-cs"/>
        <a:sym typeface="Calibri"/>
      </a:defRPr>
    </a:lvl6pPr>
    <a:lvl7pPr indent="1371600" defTabSz="816420" latinLnBrk="0">
      <a:defRPr sz="2100">
        <a:latin typeface="+mn-lt"/>
        <a:ea typeface="+mn-ea"/>
        <a:cs typeface="+mn-cs"/>
        <a:sym typeface="Calibri"/>
      </a:defRPr>
    </a:lvl7pPr>
    <a:lvl8pPr indent="1600200" defTabSz="816420" latinLnBrk="0">
      <a:defRPr sz="2100">
        <a:latin typeface="+mn-lt"/>
        <a:ea typeface="+mn-ea"/>
        <a:cs typeface="+mn-cs"/>
        <a:sym typeface="Calibri"/>
      </a:defRPr>
    </a:lvl8pPr>
    <a:lvl9pPr indent="1828800" defTabSz="816420" latinLnBrk="0">
      <a:defRPr sz="21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407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378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2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 rot="20139739">
            <a:off x="1371600" y="3148023"/>
            <a:ext cx="15544800" cy="22050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9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Draft</a:t>
            </a:r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6629" cy="1743075"/>
          </a:xfrm>
          <a:prstGeom prst="rect">
            <a:avLst/>
          </a:prstGeom>
        </p:spPr>
        <p:txBody>
          <a:bodyPr anchor="b"/>
          <a:lstStyle>
            <a:lvl1pPr algn="l"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7150100" y="409576"/>
            <a:ext cx="10223500" cy="877967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914397" y="2152650"/>
            <a:ext cx="6016635" cy="70365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1" cy="850108"/>
          </a:xfrm>
          <a:prstGeom prst="rect">
            <a:avLst/>
          </a:prstGeom>
        </p:spPr>
        <p:txBody>
          <a:bodyPr anchor="b"/>
          <a:lstStyle>
            <a:lvl1pPr algn="l"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584576" y="919162"/>
            <a:ext cx="10972801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3584576" y="8051007"/>
            <a:ext cx="10972801" cy="12072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500"/>
            </a:lvl1pPr>
            <a:lvl2pPr marL="0" indent="0">
              <a:spcBef>
                <a:spcPts val="600"/>
              </a:spcBef>
              <a:buSzTx/>
              <a:buFontTx/>
              <a:buNone/>
              <a:defRPr sz="2500"/>
            </a:lvl2pPr>
            <a:lvl3pPr marL="0" indent="0">
              <a:spcBef>
                <a:spcPts val="600"/>
              </a:spcBef>
              <a:buSzTx/>
              <a:buFontTx/>
              <a:buNone/>
              <a:defRPr sz="2500"/>
            </a:lvl3pPr>
            <a:lvl4pPr marL="0" indent="0">
              <a:spcBef>
                <a:spcPts val="600"/>
              </a:spcBef>
              <a:buSzTx/>
              <a:buFontTx/>
              <a:buNone/>
              <a:defRPr sz="2500"/>
            </a:lvl4pPr>
            <a:lvl5pPr marL="0" indent="0">
              <a:spcBef>
                <a:spcPts val="600"/>
              </a:spcBef>
              <a:buSzTx/>
              <a:buFontTx/>
              <a:buNone/>
              <a:defRPr sz="2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678894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3258800" y="411956"/>
            <a:ext cx="4114800" cy="877729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14400" y="411956"/>
            <a:ext cx="12039600" cy="877729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6927271" y="9561627"/>
            <a:ext cx="446331" cy="493485"/>
          </a:xfrm>
          <a:prstGeom prst="rect">
            <a:avLst/>
          </a:prstGeom>
          <a:ln w="12700">
            <a:miter lim="400000"/>
          </a:ln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ransition spd="med"/>
  <p:hf hdr="0" dt="0"/>
  <p:txStyles>
    <p:titleStyle>
      <a:lvl1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12316" marR="0" indent="-612316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398122" marR="0" indent="-581698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–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2173958" marR="0" indent="-541116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3095600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–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3912022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»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4728443" marR="0" indent="-646334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5544865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6361288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7177709" marR="0" indent="-646331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5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5959"/>
          <a:stretch/>
        </p:blipFill>
        <p:spPr>
          <a:xfrm>
            <a:off x="3109326" y="6412"/>
            <a:ext cx="3024336" cy="2419437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8" y="2539037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692375" y="9746191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FBA0CF-869A-4D8E-B78D-FEAB8FE50A2E}"/>
              </a:ext>
            </a:extLst>
          </p:cNvPr>
          <p:cNvSpPr txBox="1"/>
          <p:nvPr/>
        </p:nvSpPr>
        <p:spPr>
          <a:xfrm>
            <a:off x="12822670" y="7220471"/>
            <a:ext cx="398923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Udine, 24 ottobre 2019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DE632D-D1C5-4009-98FB-0027D4F90FB8}"/>
              </a:ext>
            </a:extLst>
          </p:cNvPr>
          <p:cNvSpPr txBox="1"/>
          <p:nvPr/>
        </p:nvSpPr>
        <p:spPr>
          <a:xfrm>
            <a:off x="503756" y="9746191"/>
            <a:ext cx="18530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4F0ACA-4DB0-48EE-BF22-5F3BDA029316}"/>
              </a:ext>
            </a:extLst>
          </p:cNvPr>
          <p:cNvSpPr txBox="1"/>
          <p:nvPr/>
        </p:nvSpPr>
        <p:spPr>
          <a:xfrm>
            <a:off x="3109326" y="3080122"/>
            <a:ext cx="13465496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Qui,</a:t>
            </a:r>
            <a:r>
              <a:rPr kumimoji="0" lang="it-IT" sz="4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Montagna365 </a:t>
            </a:r>
          </a:p>
          <a:p>
            <a:pPr algn="ctr"/>
            <a:r>
              <a:rPr lang="it-IT" sz="4800" b="1" dirty="0"/>
              <a:t>Presentazione  linee guida Piano strategico </a:t>
            </a:r>
          </a:p>
          <a:p>
            <a:pPr algn="ctr"/>
            <a:r>
              <a:rPr lang="it-IT" sz="4800" b="1" dirty="0"/>
              <a:t>Montagna365 «2019-2024» </a:t>
            </a:r>
          </a:p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endParaRPr kumimoji="0" lang="it-IT" sz="4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63A9CC-286E-4D29-AFA1-82FBC3594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976" y="-11560"/>
            <a:ext cx="3024336" cy="243436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CEFD7AB-6E55-4D85-BBDE-7FD51646E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7631" y="-15539"/>
            <a:ext cx="3302408" cy="243354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6F2D590-AC6A-4896-8A3A-D6879A7F9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1037" y="-55236"/>
            <a:ext cx="2957792" cy="247323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0092" b="8017"/>
          <a:stretch/>
        </p:blipFill>
        <p:spPr>
          <a:xfrm>
            <a:off x="9144000" y="-26918"/>
            <a:ext cx="2987209" cy="244492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r="11287"/>
          <a:stretch/>
        </p:blipFill>
        <p:spPr bwMode="auto">
          <a:xfrm>
            <a:off x="-1016" y="-2532"/>
            <a:ext cx="3110342" cy="2436074"/>
          </a:xfrm>
          <a:prstGeom prst="rect">
            <a:avLst/>
          </a:prstGeom>
          <a:noFill/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5739500F-1C06-41C2-9B89-1A78BBDAAB21}"/>
              </a:ext>
            </a:extLst>
          </p:cNvPr>
          <p:cNvSpPr/>
          <p:nvPr/>
        </p:nvSpPr>
        <p:spPr>
          <a:xfrm>
            <a:off x="576064" y="9610319"/>
            <a:ext cx="991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72694602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10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BD7907B-2A6F-4761-8AF6-C3EDE21A3794}"/>
              </a:ext>
            </a:extLst>
          </p:cNvPr>
          <p:cNvSpPr/>
          <p:nvPr/>
        </p:nvSpPr>
        <p:spPr>
          <a:xfrm>
            <a:off x="532336" y="382813"/>
            <a:ext cx="180729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Trend presenze Estate – Inverno Montagna 2017-2019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/>
        </p:nvGraphicFramePr>
        <p:xfrm>
          <a:off x="8892475" y="3055269"/>
          <a:ext cx="7910399" cy="557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1079104" y="3186576"/>
          <a:ext cx="7128792" cy="54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92424CBF-C566-4F17-8524-240E45A6BB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373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11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361056" y="461012"/>
            <a:ext cx="178579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	Possibile ampliamento delle stagionalità classiche </a:t>
            </a:r>
            <a:r>
              <a:rPr lang="it-IT" sz="3500" dirty="0"/>
              <a:t> </a:t>
            </a:r>
          </a:p>
          <a:p>
            <a:endParaRPr lang="it-IT" sz="3500" dirty="0">
              <a:cs typeface="Helvetica" panose="020B0604020202020204" pitchFamily="34" charset="0"/>
            </a:endParaRPr>
          </a:p>
          <a:p>
            <a:r>
              <a:rPr lang="it-IT" sz="3500" dirty="0">
                <a:cs typeface="Helvetica" panose="020B0604020202020204" pitchFamily="34" charset="0"/>
              </a:rPr>
              <a:t>        Distribuzione mensile presenze maggio 2018 – aprile 2019 </a:t>
            </a:r>
            <a:r>
              <a:rPr lang="it-IT" sz="3500" dirty="0"/>
              <a:t>  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/>
        </p:nvGraphicFramePr>
        <p:xfrm>
          <a:off x="322732" y="2420897"/>
          <a:ext cx="11701588" cy="711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2528376" y="2420897"/>
            <a:ext cx="4968552" cy="5509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Presenze Totali: 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1.040.935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Presenze Estive (maggio 2018 – ottobre 2018):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645.238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Presenze Invernali (novembre 2018</a:t>
            </a:r>
            <a:r>
              <a:rPr kumimoji="0" lang="it-IT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aprile 2019):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395.697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EC8DBF6-7A87-4567-B83F-3DAFE7ADB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853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12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361056" y="461012"/>
            <a:ext cx="180729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	 Mancanza di posti letto qualificati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2B3A4E31-A857-4381-8E25-961E73F3E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1025" y="2187575"/>
          <a:ext cx="9361488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Worksheet" r:id="rId4" imgW="7896331" imgH="5848389" progId="Excel.Sheet.12">
                  <p:embed/>
                </p:oleObj>
              </mc:Choice>
              <mc:Fallback>
                <p:oleObj name="Worksheet" r:id="rId4" imgW="7896331" imgH="5848389" progId="Excel.Sheet.12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2B3A4E31-A857-4381-8E25-961E73F3E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1025" y="2187575"/>
                        <a:ext cx="9361488" cy="6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A196E480-47E3-4F14-8250-3249B6856F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6A044B0-07EB-4319-B8F1-72B67282626C}"/>
              </a:ext>
            </a:extLst>
          </p:cNvPr>
          <p:cNvSpPr/>
          <p:nvPr/>
        </p:nvSpPr>
        <p:spPr>
          <a:xfrm>
            <a:off x="6306610" y="2839244"/>
            <a:ext cx="7157870" cy="720080"/>
          </a:xfrm>
          <a:prstGeom prst="roundRect">
            <a:avLst>
              <a:gd name="adj" fmla="val 50000"/>
            </a:avLst>
          </a:prstGeom>
          <a:noFill/>
          <a:ln w="508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71247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13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115663" y="393919"/>
            <a:ext cx="185193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dirty="0"/>
              <a:t>Mercati: presenze </a:t>
            </a:r>
            <a:r>
              <a:rPr lang="it-IT" sz="3500" dirty="0">
                <a:cs typeface="Helvetica" panose="020B0604020202020204" pitchFamily="34" charset="0"/>
              </a:rPr>
              <a:t>ESTATE 2018 e INVERNO 2018/19 (1/2)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BD638464-25B0-49C9-8496-0901357582F7}"/>
              </a:ext>
            </a:extLst>
          </p:cNvPr>
          <p:cNvGraphicFramePr>
            <a:graphicFrameLocks/>
          </p:cNvGraphicFramePr>
          <p:nvPr/>
        </p:nvGraphicFramePr>
        <p:xfrm>
          <a:off x="322732" y="5824015"/>
          <a:ext cx="4810599" cy="398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66E1E8F-3D0C-4909-9139-6ADD0545C35A}"/>
              </a:ext>
            </a:extLst>
          </p:cNvPr>
          <p:cNvGraphicFramePr/>
          <p:nvPr/>
        </p:nvGraphicFramePr>
        <p:xfrm>
          <a:off x="6124762" y="5824014"/>
          <a:ext cx="4998454" cy="421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40C4B600-AF77-41D9-9930-5755D320ECA8}"/>
              </a:ext>
            </a:extLst>
          </p:cNvPr>
          <p:cNvGraphicFramePr>
            <a:graphicFrameLocks/>
          </p:cNvGraphicFramePr>
          <p:nvPr/>
        </p:nvGraphicFramePr>
        <p:xfrm>
          <a:off x="533804" y="1636202"/>
          <a:ext cx="4810599" cy="381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73F2EFBE-B077-4462-931C-0A439228C0FE}"/>
              </a:ext>
            </a:extLst>
          </p:cNvPr>
          <p:cNvGraphicFramePr/>
          <p:nvPr/>
        </p:nvGraphicFramePr>
        <p:xfrm>
          <a:off x="6335834" y="1677089"/>
          <a:ext cx="5214478" cy="398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4F8A375D-407B-46B3-ACC5-BA9998F409E9}"/>
              </a:ext>
            </a:extLst>
          </p:cNvPr>
          <p:cNvSpPr/>
          <p:nvPr/>
        </p:nvSpPr>
        <p:spPr>
          <a:xfrm>
            <a:off x="11550312" y="1667838"/>
            <a:ext cx="1024793" cy="7938017"/>
          </a:xfrm>
          <a:prstGeom prst="rightBrace">
            <a:avLst>
              <a:gd name="adj1" fmla="val 48969"/>
              <a:gd name="adj2" fmla="val 5000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80D9AC41-C2B4-43B7-A7F0-E705C8B1A8AB}"/>
              </a:ext>
            </a:extLst>
          </p:cNvPr>
          <p:cNvGraphicFramePr>
            <a:graphicFrameLocks/>
          </p:cNvGraphicFramePr>
          <p:nvPr/>
        </p:nvGraphicFramePr>
        <p:xfrm>
          <a:off x="12841313" y="2551212"/>
          <a:ext cx="4698883" cy="295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51DDCB83-03B5-4675-86C3-1AE07538C926}"/>
              </a:ext>
            </a:extLst>
          </p:cNvPr>
          <p:cNvGraphicFramePr>
            <a:graphicFrameLocks/>
          </p:cNvGraphicFramePr>
          <p:nvPr/>
        </p:nvGraphicFramePr>
        <p:xfrm>
          <a:off x="13028050" y="6295629"/>
          <a:ext cx="4392102" cy="307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BE245B-8C6E-4F8B-85CF-1D7F9BA7971A}"/>
              </a:ext>
            </a:extLst>
          </p:cNvPr>
          <p:cNvSpPr txBox="1"/>
          <p:nvPr/>
        </p:nvSpPr>
        <p:spPr>
          <a:xfrm>
            <a:off x="12631506" y="1593341"/>
            <a:ext cx="499845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MIX MERCATI ITALIA/ESTERO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sym typeface="Calibri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8C275BA-A57F-4E14-AD5B-7D24C82B64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0349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14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115663" y="393919"/>
            <a:ext cx="1851932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dirty="0"/>
              <a:t>Mercati: presenze </a:t>
            </a:r>
            <a:r>
              <a:rPr lang="it-IT" sz="3500" dirty="0">
                <a:cs typeface="Helvetica" panose="020B0604020202020204" pitchFamily="34" charset="0"/>
              </a:rPr>
              <a:t>ESTATE 2018 e INVERNO 2018/19 (1/2)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40C4B600-AF77-41D9-9930-5755D320ECA8}"/>
              </a:ext>
            </a:extLst>
          </p:cNvPr>
          <p:cNvGraphicFramePr>
            <a:graphicFrameLocks/>
          </p:cNvGraphicFramePr>
          <p:nvPr/>
        </p:nvGraphicFramePr>
        <p:xfrm>
          <a:off x="533804" y="1636202"/>
          <a:ext cx="4810599" cy="381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C5054997-B956-4147-92D9-69C614AF3A4F}"/>
              </a:ext>
            </a:extLst>
          </p:cNvPr>
          <p:cNvGraphicFramePr/>
          <p:nvPr/>
        </p:nvGraphicFramePr>
        <p:xfrm>
          <a:off x="322732" y="1903139"/>
          <a:ext cx="8542714" cy="798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D6AD8DDD-D8E3-4179-AC68-E08EFAD50027}"/>
              </a:ext>
            </a:extLst>
          </p:cNvPr>
          <p:cNvGraphicFramePr/>
          <p:nvPr/>
        </p:nvGraphicFramePr>
        <p:xfrm>
          <a:off x="8865446" y="1951768"/>
          <a:ext cx="8888750" cy="798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AA5B5C4C-10C1-4925-9442-84CEECE939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0164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15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EBE153-DA76-428B-8CA5-805A71355D22}"/>
              </a:ext>
            </a:extLst>
          </p:cNvPr>
          <p:cNvSpPr txBox="1"/>
          <p:nvPr/>
        </p:nvSpPr>
        <p:spPr>
          <a:xfrm>
            <a:off x="534746" y="337656"/>
            <a:ext cx="11881320" cy="630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3500" dirty="0"/>
              <a:t>Investimenti ultimi </a:t>
            </a:r>
            <a:r>
              <a:rPr lang="it-IT" sz="3500" dirty="0">
                <a:solidFill>
                  <a:schemeClr val="tx1"/>
                </a:solidFill>
              </a:rPr>
              <a:t>20</a:t>
            </a:r>
            <a:r>
              <a:rPr lang="it-IT" sz="3500" dirty="0"/>
              <a:t> anni</a:t>
            </a:r>
            <a:endParaRPr kumimoji="0" lang="it-IT" sz="35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86B9A534-8A39-4632-86AD-9052BF640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425561"/>
              </p:ext>
            </p:extLst>
          </p:nvPr>
        </p:nvGraphicFramePr>
        <p:xfrm>
          <a:off x="1189830" y="3850174"/>
          <a:ext cx="15908337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Worksheet" r:id="rId4" imgW="8328695" imgH="1653556" progId="Excel.Sheet.12">
                  <p:embed/>
                </p:oleObj>
              </mc:Choice>
              <mc:Fallback>
                <p:oleObj name="Worksheet" r:id="rId4" imgW="8328695" imgH="1653556" progId="Excel.Sheet.12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86B9A534-8A39-4632-86AD-9052BF640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9830" y="3850174"/>
                        <a:ext cx="15908337" cy="316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802E2D71-D77A-4123-A8E8-66E54F510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5849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927426" y="4027617"/>
            <a:ext cx="3824085" cy="29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CE398F8-4858-4D8B-8396-B9A64527D016}"/>
              </a:ext>
            </a:extLst>
          </p:cNvPr>
          <p:cNvSpPr/>
          <p:nvPr/>
        </p:nvSpPr>
        <p:spPr>
          <a:xfrm>
            <a:off x="8492129" y="2767236"/>
            <a:ext cx="8684755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783960" y="2928086"/>
            <a:ext cx="9329028" cy="550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71500" indent="-571500">
              <a:buFont typeface="+mj-lt"/>
              <a:buAutoNum type="arabicPeriod" startAt="4"/>
            </a:pPr>
            <a:r>
              <a:rPr lang="it-IT" sz="3600" dirty="0">
                <a:cs typeface="Helvetica" panose="020B0604020202020204" pitchFamily="34" charset="0"/>
              </a:rPr>
              <a:t>SWOT Analysis</a:t>
            </a:r>
          </a:p>
          <a:p>
            <a:pPr marL="571500" indent="-571500">
              <a:buFont typeface="+mj-lt"/>
              <a:buAutoNum type="arabicPeriod" startAt="4"/>
            </a:pPr>
            <a:endParaRPr lang="it-IT" sz="3600" dirty="0">
              <a:cs typeface="Helvetica" panose="020B0604020202020204" pitchFamily="34" charset="0"/>
            </a:endParaRP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SWOT Analysis</a:t>
            </a: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Alpe Adria Trail</a:t>
            </a: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/>
              <a:t>Trend Sicurezza sulle piste FVG </a:t>
            </a: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/>
              <a:t>FONDO – Razionalizzazione delle piste</a:t>
            </a: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Posti letto montagna 2018</a:t>
            </a: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Presenze montagna 2018</a:t>
            </a: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Distribuzione mensile presenze aprile 2018 – aprile 2019</a:t>
            </a: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Situazione rete commerciale della montagna</a:t>
            </a: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Sostenibilità</a:t>
            </a:r>
          </a:p>
          <a:p>
            <a:pPr marL="727075" indent="-187325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Principali Competitor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4496" y="476252"/>
            <a:ext cx="18259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 Indice del documento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16</a:t>
            </a:fld>
            <a:endParaRPr lang="it-IT" dirty="0"/>
          </a:p>
        </p:txBody>
      </p:sp>
      <p:sp>
        <p:nvSpPr>
          <p:cNvPr id="13" name="Shape 251"/>
          <p:cNvSpPr/>
          <p:nvPr/>
        </p:nvSpPr>
        <p:spPr>
          <a:xfrm>
            <a:off x="371584" y="2828556"/>
            <a:ext cx="6540168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Lo scenario climatico - sintesi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Situazione attuale poli sciistici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Alcuni casi di evoluzione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SWOT Analysis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Sviluppo strategico generale e macro obiettivi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Territorio montano tra poli e ambiti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marketing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investimenti tecnici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Elementi organizzativi e prossimi passi</a:t>
            </a:r>
          </a:p>
        </p:txBody>
      </p:sp>
      <p:cxnSp>
        <p:nvCxnSpPr>
          <p:cNvPr id="16" name="Connettore diritto 15"/>
          <p:cNvCxnSpPr/>
          <p:nvPr/>
        </p:nvCxnSpPr>
        <p:spPr>
          <a:xfrm flipV="1">
            <a:off x="4749612" y="2767236"/>
            <a:ext cx="3822186" cy="127426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diritto 16"/>
          <p:cNvCxnSpPr/>
          <p:nvPr/>
        </p:nvCxnSpPr>
        <p:spPr>
          <a:xfrm flipV="1">
            <a:off x="4747713" y="3631332"/>
            <a:ext cx="3824085" cy="69500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2224747-297D-45E0-9B58-A1FAB16B6EA3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94517487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03756" y="10760124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Documento confidenziale, ad uso interno</a:t>
            </a:r>
            <a:r>
              <a:rPr kumimoji="0" lang="it-IT" sz="1800" b="0" i="1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it-IT" sz="1800" b="0" i="1" u="none" strike="noStrike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PromoTurismoFVG</a:t>
            </a:r>
            <a:endParaRPr kumimoji="0" lang="it-IT" sz="18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17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8D1E92-CA30-498B-BD1D-510EF93DD7FF}"/>
              </a:ext>
            </a:extLst>
          </p:cNvPr>
          <p:cNvSpPr txBox="1"/>
          <p:nvPr/>
        </p:nvSpPr>
        <p:spPr>
          <a:xfrm>
            <a:off x="503756" y="348646"/>
            <a:ext cx="16417108" cy="630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500" dirty="0"/>
              <a:t>SWOT Analysis – in corso di perfezionamento attraverso il confronto con il territorio  </a:t>
            </a:r>
          </a:p>
        </p:txBody>
      </p:sp>
      <p:sp>
        <p:nvSpPr>
          <p:cNvPr id="9" name="Shape 251">
            <a:extLst>
              <a:ext uri="{FF2B5EF4-FFF2-40B4-BE49-F238E27FC236}">
                <a16:creationId xmlns:a16="http://schemas.microsoft.com/office/drawing/2014/main" id="{25C94608-BDE7-47BC-A79B-6603A1F6DC64}"/>
              </a:ext>
            </a:extLst>
          </p:cNvPr>
          <p:cNvSpPr/>
          <p:nvPr/>
        </p:nvSpPr>
        <p:spPr>
          <a:xfrm>
            <a:off x="2163717" y="1314940"/>
            <a:ext cx="6240583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/>
              <a:t>PUNTI DI FORZA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17C1308-4C0D-4EC7-BF2C-2538972602C5}"/>
              </a:ext>
            </a:extLst>
          </p:cNvPr>
          <p:cNvSpPr/>
          <p:nvPr/>
        </p:nvSpPr>
        <p:spPr>
          <a:xfrm>
            <a:off x="2225068" y="1788276"/>
            <a:ext cx="6240583" cy="241912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Montagna autentica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Presenza di Brand potenzialmente attrattivi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Posizionamento geografico rispetto all'Europa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Alta concentrazione di eccellenze gastronomiche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>
                <a:solidFill>
                  <a:schemeClr val="tx1"/>
                </a:solidFill>
              </a:rPr>
              <a:t>- Qualità degli ambienti naturali e wilderness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b="1" dirty="0">
                <a:solidFill>
                  <a:schemeClr val="tx1"/>
                </a:solidFill>
              </a:rPr>
              <a:t>- </a:t>
            </a:r>
            <a:r>
              <a:rPr lang="it-IT" sz="1800" dirty="0">
                <a:solidFill>
                  <a:schemeClr val="tx1"/>
                </a:solidFill>
              </a:rPr>
              <a:t>presenza di prodotti già riconosciuti sui mercati target (Dolomiti UNESCO, AAT, Ciclovia Alpe Adria)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067CBEF-7905-4E77-8F80-764E09F09F64}"/>
              </a:ext>
            </a:extLst>
          </p:cNvPr>
          <p:cNvSpPr/>
          <p:nvPr/>
        </p:nvSpPr>
        <p:spPr>
          <a:xfrm>
            <a:off x="2236405" y="4279404"/>
            <a:ext cx="6229246" cy="207287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Gestione unica impianti e marketing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Qualità e sicurezza delle piste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 Riconosciuta capacità organizzativa negli eventi sportivi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/>
              <a:t>-Presenza di eventi legati alle tradizioni e ai prodotti tipici consolidati.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800" dirty="0">
                <a:cs typeface="Helvetica" panose="020B0604020202020204" pitchFamily="34" charset="0"/>
              </a:rPr>
              <a:t>-Forte capacità di reazione della struttura alle emergenze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4665A3C-0358-44AB-8F3E-EE8A7C04A8CF}"/>
              </a:ext>
            </a:extLst>
          </p:cNvPr>
          <p:cNvSpPr/>
          <p:nvPr/>
        </p:nvSpPr>
        <p:spPr>
          <a:xfrm>
            <a:off x="653517" y="1759124"/>
            <a:ext cx="449872" cy="185783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ESTERNO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947246A7-2A43-4A07-B946-99ED99E2296A}"/>
              </a:ext>
            </a:extLst>
          </p:cNvPr>
          <p:cNvSpPr/>
          <p:nvPr/>
        </p:nvSpPr>
        <p:spPr>
          <a:xfrm>
            <a:off x="665090" y="3861728"/>
            <a:ext cx="449872" cy="185783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INTERNO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8598A34-7431-4556-830A-B88D5B1D936A}"/>
              </a:ext>
            </a:extLst>
          </p:cNvPr>
          <p:cNvSpPr/>
          <p:nvPr/>
        </p:nvSpPr>
        <p:spPr>
          <a:xfrm>
            <a:off x="2183337" y="6985221"/>
            <a:ext cx="6240583" cy="190821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Centralità nel contesto Regione Alpe Adria con Carinzia e Slovenia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Dimensione contenuta del territorio.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Possibile ampliamento delle stagionalità classiche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Sostenibilità come elemento di sviluppo trasversale 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5568CE9-841F-415C-9882-70CF45104F34}"/>
              </a:ext>
            </a:extLst>
          </p:cNvPr>
          <p:cNvSpPr/>
          <p:nvPr/>
        </p:nvSpPr>
        <p:spPr>
          <a:xfrm>
            <a:off x="2190005" y="9106266"/>
            <a:ext cx="6233915" cy="86177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Recente unificazione </a:t>
            </a:r>
            <a:r>
              <a:rPr lang="it-IT" sz="2000" dirty="0" err="1"/>
              <a:t>Promotur</a:t>
            </a:r>
            <a:r>
              <a:rPr lang="it-IT" sz="2000" dirty="0"/>
              <a:t> – </a:t>
            </a:r>
            <a:r>
              <a:rPr lang="it-IT" sz="2000" dirty="0" err="1"/>
              <a:t>TurismoFVG</a:t>
            </a:r>
            <a:endParaRPr lang="it-IT" sz="2000" dirty="0"/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Progressivo rafforzamento sinergie Infopoint + Poli</a:t>
            </a:r>
          </a:p>
        </p:txBody>
      </p:sp>
      <p:sp>
        <p:nvSpPr>
          <p:cNvPr id="21" name="Shape 251">
            <a:extLst>
              <a:ext uri="{FF2B5EF4-FFF2-40B4-BE49-F238E27FC236}">
                <a16:creationId xmlns:a16="http://schemas.microsoft.com/office/drawing/2014/main" id="{F5FE2AD9-D8D7-4B8E-8111-7B131532D2E5}"/>
              </a:ext>
            </a:extLst>
          </p:cNvPr>
          <p:cNvSpPr/>
          <p:nvPr/>
        </p:nvSpPr>
        <p:spPr>
          <a:xfrm>
            <a:off x="2231232" y="6518972"/>
            <a:ext cx="6240583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/>
              <a:t>OPPORTUNITÀ</a:t>
            </a: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97536B75-5425-4C87-A240-E2D16576113B}"/>
              </a:ext>
            </a:extLst>
          </p:cNvPr>
          <p:cNvSpPr/>
          <p:nvPr/>
        </p:nvSpPr>
        <p:spPr>
          <a:xfrm>
            <a:off x="661634" y="6266199"/>
            <a:ext cx="449872" cy="185783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ESTERNO</a:t>
            </a: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3C16A4D3-AAC3-459A-BC9D-05C99E035AFD}"/>
              </a:ext>
            </a:extLst>
          </p:cNvPr>
          <p:cNvSpPr/>
          <p:nvPr/>
        </p:nvSpPr>
        <p:spPr>
          <a:xfrm>
            <a:off x="673207" y="8296155"/>
            <a:ext cx="449872" cy="185783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INTERNO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97FD5D8-51D2-4520-A45F-A2BA10716EAB}"/>
              </a:ext>
            </a:extLst>
          </p:cNvPr>
          <p:cNvSpPr/>
          <p:nvPr/>
        </p:nvSpPr>
        <p:spPr>
          <a:xfrm>
            <a:off x="9570682" y="1907287"/>
            <a:ext cx="8052228" cy="218521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Squilibrio tra turismo pendolare (80%) e stanziale e scarsa occupazione posti letto</a:t>
            </a:r>
          </a:p>
          <a:p>
            <a:pPr marL="34290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Qualità posti letto inadeguata (dichiarata e effettiva)</a:t>
            </a: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Visione/azione imprenditoriale ancora debole (investimenti a medio/lungo termine) </a:t>
            </a: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Assenza di strutture di telecomunicazione / connettività adeguata 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47B923F6-FA3C-4C26-B3FB-91E339FBD67D}"/>
              </a:ext>
            </a:extLst>
          </p:cNvPr>
          <p:cNvSpPr/>
          <p:nvPr/>
        </p:nvSpPr>
        <p:spPr>
          <a:xfrm>
            <a:off x="9570682" y="4351123"/>
            <a:ext cx="8052228" cy="180048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Offerta turistica poco integrata anche con riferimento all’offerta legata allo sci fondo</a:t>
            </a:r>
          </a:p>
          <a:p>
            <a:pPr marL="34290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Mancanza rete commerciale integrata </a:t>
            </a:r>
          </a:p>
          <a:p>
            <a:pPr marL="34290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Mancanza di una struttura di governance territoriale per una politica di sviluppo unitaria e accelerata</a:t>
            </a:r>
          </a:p>
        </p:txBody>
      </p:sp>
      <p:sp>
        <p:nvSpPr>
          <p:cNvPr id="26" name="Shape 251">
            <a:extLst>
              <a:ext uri="{FF2B5EF4-FFF2-40B4-BE49-F238E27FC236}">
                <a16:creationId xmlns:a16="http://schemas.microsoft.com/office/drawing/2014/main" id="{F5970DE2-1D0A-4474-8EE1-115A137F0510}"/>
              </a:ext>
            </a:extLst>
          </p:cNvPr>
          <p:cNvSpPr/>
          <p:nvPr/>
        </p:nvSpPr>
        <p:spPr>
          <a:xfrm>
            <a:off x="9600161" y="1356022"/>
            <a:ext cx="6240583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/>
              <a:t>PUNTI DI DEBOLEZZA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2DB7EF1-E5A8-4635-BA42-C82CF20A001C}"/>
              </a:ext>
            </a:extLst>
          </p:cNvPr>
          <p:cNvSpPr/>
          <p:nvPr/>
        </p:nvSpPr>
        <p:spPr>
          <a:xfrm>
            <a:off x="9593530" y="6902180"/>
            <a:ext cx="8036048" cy="163121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Posizionamento geografico: presenza di forti competitor limitrofi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Cambiamenti climatici in corso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 - Limitata altitudine delle nostre montagne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- Sistema di trasporto pubblico inadeguato </a:t>
            </a:r>
            <a:r>
              <a:rPr lang="it-IT" sz="2000" dirty="0">
                <a:solidFill>
                  <a:schemeClr val="tx1"/>
                </a:solidFill>
              </a:rPr>
              <a:t>(verificare impatto bando TPL)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9493221-0BB2-4FD0-A933-710F593A9C95}"/>
              </a:ext>
            </a:extLst>
          </p:cNvPr>
          <p:cNvSpPr/>
          <p:nvPr/>
        </p:nvSpPr>
        <p:spPr>
          <a:xfrm>
            <a:off x="9570682" y="8793553"/>
            <a:ext cx="5584859" cy="124649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Perdita seniority skills per pensionamento</a:t>
            </a: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it-IT" sz="2000" dirty="0"/>
              <a:t>Ridotta implementazione delle competenze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dirty="0"/>
              <a:t>	(Formazione)</a:t>
            </a:r>
          </a:p>
        </p:txBody>
      </p:sp>
      <p:sp>
        <p:nvSpPr>
          <p:cNvPr id="31" name="Shape 251">
            <a:extLst>
              <a:ext uri="{FF2B5EF4-FFF2-40B4-BE49-F238E27FC236}">
                <a16:creationId xmlns:a16="http://schemas.microsoft.com/office/drawing/2014/main" id="{2427DE3A-6F74-4FF0-9058-5420E3CC587E}"/>
              </a:ext>
            </a:extLst>
          </p:cNvPr>
          <p:cNvSpPr/>
          <p:nvPr/>
        </p:nvSpPr>
        <p:spPr>
          <a:xfrm>
            <a:off x="9570682" y="6446964"/>
            <a:ext cx="6240583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b="1" dirty="0"/>
              <a:t>MINACCE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4A26055-AC71-4198-ADB0-2BB4A422978F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2488918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18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22BDA9F-81F6-435C-A4C8-3AF7B0CE4583}"/>
              </a:ext>
            </a:extLst>
          </p:cNvPr>
          <p:cNvSpPr/>
          <p:nvPr/>
        </p:nvSpPr>
        <p:spPr>
          <a:xfrm>
            <a:off x="984139" y="401505"/>
            <a:ext cx="659667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500" dirty="0">
                <a:cs typeface="Dubai" panose="020B0503030403030204" pitchFamily="34" charset="-78"/>
              </a:rPr>
              <a:t>Progetto Sport – Livigno, Valtellina </a:t>
            </a:r>
            <a:endParaRPr lang="it-IT" sz="1400" dirty="0">
              <a:cs typeface="Dubai" panose="020B0503030403030204" pitchFamily="34" charset="-7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540284-8799-4BD7-87D2-5E000FA4D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6" y="1547729"/>
            <a:ext cx="9801467" cy="39240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4F7FDA-55BF-494B-B4E6-B90F170E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6" y="6056403"/>
            <a:ext cx="7877525" cy="33355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EC86EB-EA62-4F0F-9ABE-2D793F303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275" y="5901566"/>
            <a:ext cx="9141826" cy="358651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AE4EDD-2120-4B57-B243-0F2E6214FFCC}"/>
              </a:ext>
            </a:extLst>
          </p:cNvPr>
          <p:cNvSpPr txBox="1"/>
          <p:nvPr/>
        </p:nvSpPr>
        <p:spPr>
          <a:xfrm>
            <a:off x="10448523" y="1547729"/>
            <a:ext cx="7486578" cy="4031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endParaRPr lang="it-IT" sz="1800" b="1" dirty="0"/>
          </a:p>
          <a:p>
            <a:pPr algn="ctr"/>
            <a:r>
              <a:rPr lang="it-IT" sz="2000" b="1" dirty="0"/>
              <a:t>Capacità ricettiva: </a:t>
            </a:r>
          </a:p>
          <a:p>
            <a:pPr algn="ctr"/>
            <a:r>
              <a:rPr lang="it-IT" sz="2000" dirty="0"/>
              <a:t>più di 104 alberghi per 4.982 posti letto ed oltre 900 appartamenti</a:t>
            </a:r>
          </a:p>
          <a:p>
            <a:pPr algn="ctr"/>
            <a:endParaRPr lang="it-IT" sz="1600" dirty="0"/>
          </a:p>
          <a:p>
            <a:pPr algn="ctr"/>
            <a:r>
              <a:rPr lang="it-IT" sz="2000" b="1" dirty="0"/>
              <a:t>Presenze 2018 Località</a:t>
            </a:r>
          </a:p>
          <a:p>
            <a:pPr algn="ctr"/>
            <a:r>
              <a:rPr lang="it-IT" sz="2000" dirty="0"/>
              <a:t> Livigno: 1.192.400. </a:t>
            </a:r>
          </a:p>
          <a:p>
            <a:pPr algn="ctr"/>
            <a:endParaRPr lang="it-IT" sz="1600" dirty="0"/>
          </a:p>
          <a:p>
            <a:pPr algn="ctr"/>
            <a:r>
              <a:rPr lang="it-IT" sz="2000" b="1" dirty="0"/>
              <a:t>Provenienze </a:t>
            </a:r>
            <a:r>
              <a:rPr lang="it-IT" sz="2000" dirty="0"/>
              <a:t>Presenze di Italiani: Lombardia (il 53%), seguita da quella dell’Emilia Romagna (8%) e della Toscana (5%). </a:t>
            </a:r>
          </a:p>
          <a:p>
            <a:pPr algn="ctr"/>
            <a:endParaRPr lang="it-IT" sz="1600" dirty="0"/>
          </a:p>
          <a:p>
            <a:pPr algn="ctr"/>
            <a:r>
              <a:rPr lang="it-IT" sz="2000" dirty="0"/>
              <a:t>Presenze straniere: Repubblica Ceca 14%, Polonia 13%, Germania 12%, Belgio 9%;</a:t>
            </a:r>
          </a:p>
          <a:p>
            <a:pPr algn="ctr"/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ctr"/>
            <a:r>
              <a:rPr lang="it-IT" sz="1600" dirty="0"/>
              <a:t>Fonte osservatorio turistico provinciale 2018- </a:t>
            </a:r>
            <a:r>
              <a:rPr lang="it-IT" sz="1600" dirty="0" err="1"/>
              <a:t>rif</a:t>
            </a:r>
            <a:r>
              <a:rPr lang="it-IT" sz="1600" dirty="0"/>
              <a:t> Area della Valtellina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DF7C7AD-4714-497B-9BD1-1F82567A6F22}"/>
              </a:ext>
            </a:extLst>
          </p:cNvPr>
          <p:cNvCxnSpPr>
            <a:cxnSpLocks/>
          </p:cNvCxnSpPr>
          <p:nvPr/>
        </p:nvCxnSpPr>
        <p:spPr>
          <a:xfrm>
            <a:off x="1799184" y="2407196"/>
            <a:ext cx="324036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DD33E81-4097-4E92-9BBC-29A91F800584}"/>
              </a:ext>
            </a:extLst>
          </p:cNvPr>
          <p:cNvCxnSpPr>
            <a:cxnSpLocks/>
          </p:cNvCxnSpPr>
          <p:nvPr/>
        </p:nvCxnSpPr>
        <p:spPr>
          <a:xfrm>
            <a:off x="1223120" y="4279404"/>
            <a:ext cx="309634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BBFA143-0775-4613-89D2-70AAAF298C95}"/>
              </a:ext>
            </a:extLst>
          </p:cNvPr>
          <p:cNvCxnSpPr>
            <a:cxnSpLocks/>
          </p:cNvCxnSpPr>
          <p:nvPr/>
        </p:nvCxnSpPr>
        <p:spPr>
          <a:xfrm>
            <a:off x="3671392" y="4783460"/>
            <a:ext cx="1872208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B31E47A-E72B-415A-BC74-644EF3194FEB}"/>
              </a:ext>
            </a:extLst>
          </p:cNvPr>
          <p:cNvCxnSpPr>
            <a:cxnSpLocks/>
          </p:cNvCxnSpPr>
          <p:nvPr/>
        </p:nvCxnSpPr>
        <p:spPr>
          <a:xfrm>
            <a:off x="7333671" y="4279404"/>
            <a:ext cx="145960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C191820-4AE9-4EA3-AAA6-CF44D0282703}"/>
              </a:ext>
            </a:extLst>
          </p:cNvPr>
          <p:cNvCxnSpPr>
            <a:cxnSpLocks/>
          </p:cNvCxnSpPr>
          <p:nvPr/>
        </p:nvCxnSpPr>
        <p:spPr>
          <a:xfrm>
            <a:off x="6307170" y="4783460"/>
            <a:ext cx="262080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1BF4ACB-F555-4C6D-92BF-DCB45FF7123E}"/>
              </a:ext>
            </a:extLst>
          </p:cNvPr>
          <p:cNvCxnSpPr>
            <a:cxnSpLocks/>
          </p:cNvCxnSpPr>
          <p:nvPr/>
        </p:nvCxnSpPr>
        <p:spPr>
          <a:xfrm>
            <a:off x="6162594" y="5071492"/>
            <a:ext cx="89317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028E3AFB-4125-452F-B55C-A2EF9A6DE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0937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9421C3DF-5831-4CC1-A65B-922C3546F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19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D2DD924-77B1-4459-BA2B-0B0C730F1F09}"/>
              </a:ext>
            </a:extLst>
          </p:cNvPr>
          <p:cNvSpPr/>
          <p:nvPr/>
        </p:nvSpPr>
        <p:spPr>
          <a:xfrm>
            <a:off x="935088" y="370652"/>
            <a:ext cx="9144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500" dirty="0"/>
              <a:t>Progetto Bike - Fai della Paganella, Trentino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37D63B-109C-448B-BE92-447D66E4F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15" y="1489031"/>
            <a:ext cx="11512565" cy="34494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64BD38D-BFF8-47FF-9D1F-AEEC43FFF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5" y="5382099"/>
            <a:ext cx="9601522" cy="41508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78FBEA-CA9D-4202-828C-A5A171E1AD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2032" y="5637327"/>
            <a:ext cx="8748001" cy="433070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E96FC1-5C33-4870-B6FB-E06A66B3584A}"/>
              </a:ext>
            </a:extLst>
          </p:cNvPr>
          <p:cNvSpPr txBox="1"/>
          <p:nvPr/>
        </p:nvSpPr>
        <p:spPr>
          <a:xfrm>
            <a:off x="11520264" y="1471092"/>
            <a:ext cx="6552728" cy="41626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600" b="1" dirty="0"/>
              <a:t>Capacità ricettiva Altopiano Dolomiti Paganella</a:t>
            </a:r>
          </a:p>
          <a:p>
            <a:pPr algn="ctr"/>
            <a:r>
              <a:rPr lang="it-IT" sz="1600" dirty="0"/>
              <a:t>19 mila posti letto</a:t>
            </a:r>
          </a:p>
          <a:p>
            <a:pPr algn="ctr"/>
            <a:r>
              <a:rPr lang="it-IT" sz="1600" dirty="0"/>
              <a:t>122 strutture alberghiere; 8.181 posti letto;</a:t>
            </a:r>
          </a:p>
          <a:p>
            <a:pPr algn="ctr"/>
            <a:r>
              <a:rPr lang="it-IT" sz="1600" dirty="0"/>
              <a:t> 2.155 strutture extralberghiere con11.028 posti letto.</a:t>
            </a:r>
          </a:p>
          <a:p>
            <a:pPr algn="ctr"/>
            <a:r>
              <a:rPr lang="it-IT" sz="1600" dirty="0"/>
              <a:t>Tassi di occupazione negli alberghi 66% con un picco del 98% di agosto; permanenza media 6 giorni in alta stagione; 4 in bassa.</a:t>
            </a:r>
          </a:p>
          <a:p>
            <a:pPr algn="ctr"/>
            <a:endParaRPr lang="it-IT" sz="1600" dirty="0"/>
          </a:p>
          <a:p>
            <a:pPr algn="ctr"/>
            <a:r>
              <a:rPr lang="it-IT" sz="1600" b="1" dirty="0"/>
              <a:t>Presenze Altopiano Dolomiti Paganella  2018</a:t>
            </a:r>
          </a:p>
          <a:p>
            <a:pPr algn="ctr"/>
            <a:r>
              <a:rPr lang="it-IT" sz="1600" dirty="0"/>
              <a:t>Estate 803.506 ( di cui 135.800 stranieri); presenze alberghiere 81%.</a:t>
            </a:r>
          </a:p>
          <a:p>
            <a:pPr algn="ctr"/>
            <a:endParaRPr lang="it-IT" sz="1600" dirty="0"/>
          </a:p>
          <a:p>
            <a:pPr algn="ctr"/>
            <a:r>
              <a:rPr lang="it-IT" sz="1600" b="1" dirty="0"/>
              <a:t>Provenienze 2018</a:t>
            </a:r>
          </a:p>
          <a:p>
            <a:pPr algn="ctr"/>
            <a:r>
              <a:rPr lang="it-IT" sz="1600" dirty="0"/>
              <a:t>Italia 75%, Estero 25%: la Lombardia rappresenta il 26% del mercato italiano, seguita da Emilia (20%) Veneto (13%) Lazio (10%)</a:t>
            </a:r>
          </a:p>
          <a:p>
            <a:pPr algn="ctr"/>
            <a:r>
              <a:rPr lang="it-IT" sz="1600" dirty="0"/>
              <a:t>Germania prima provenienza straniera: 75.933 presenze (56%) Seguito da Regno Unito, Paesi Bassi, Austria, Svizzera e Belgio</a:t>
            </a:r>
          </a:p>
          <a:p>
            <a:pPr algn="ctr"/>
            <a:endParaRPr lang="it-IT" sz="1050" dirty="0"/>
          </a:p>
          <a:p>
            <a:pPr algn="ctr"/>
            <a:r>
              <a:rPr lang="it-IT" sz="1400" dirty="0"/>
              <a:t>Fonte </a:t>
            </a:r>
            <a:r>
              <a:rPr lang="it-IT" sz="1400" dirty="0" err="1"/>
              <a:t>VisitDolomitiPaganella</a:t>
            </a:r>
            <a:endParaRPr lang="it-IT" sz="14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39A2819-1677-4B8C-A069-1BB3D7A5E35D}"/>
              </a:ext>
            </a:extLst>
          </p:cNvPr>
          <p:cNvCxnSpPr>
            <a:cxnSpLocks/>
          </p:cNvCxnSpPr>
          <p:nvPr/>
        </p:nvCxnSpPr>
        <p:spPr>
          <a:xfrm>
            <a:off x="2591272" y="1831132"/>
            <a:ext cx="316835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DC901D6-D66F-4AC8-BB6A-C7E4C201BA86}"/>
              </a:ext>
            </a:extLst>
          </p:cNvPr>
          <p:cNvCxnSpPr>
            <a:cxnSpLocks/>
          </p:cNvCxnSpPr>
          <p:nvPr/>
        </p:nvCxnSpPr>
        <p:spPr>
          <a:xfrm>
            <a:off x="6767736" y="2767236"/>
            <a:ext cx="252028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4AFA925-BA91-4EE6-AA44-D8304149EEE0}"/>
              </a:ext>
            </a:extLst>
          </p:cNvPr>
          <p:cNvCxnSpPr>
            <a:cxnSpLocks/>
          </p:cNvCxnSpPr>
          <p:nvPr/>
        </p:nvCxnSpPr>
        <p:spPr>
          <a:xfrm>
            <a:off x="4031432" y="3055268"/>
            <a:ext cx="306726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5661689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37" y="139908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692375" y="9746191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239F9D2-2F2F-4EBC-97ED-55546F0D2C9D}"/>
              </a:ext>
            </a:extLst>
          </p:cNvPr>
          <p:cNvSpPr txBox="1"/>
          <p:nvPr/>
        </p:nvSpPr>
        <p:spPr>
          <a:xfrm>
            <a:off x="6362317" y="553608"/>
            <a:ext cx="5563378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3600" b="1" dirty="0"/>
              <a:t>Il percorso di comunicazione</a:t>
            </a:r>
          </a:p>
          <a:p>
            <a:pPr algn="ctr"/>
            <a:r>
              <a:rPr lang="it-IT" sz="3600" b="1" i="1" dirty="0"/>
              <a:t> 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1000498" y="5863580"/>
            <a:ext cx="936820" cy="360040"/>
          </a:xfrm>
          <a:prstGeom prst="rightArrow">
            <a:avLst/>
          </a:prstGeom>
          <a:solidFill>
            <a:srgbClr val="E2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BB0A13E-95DF-4E24-805B-CC61DB5213F3}"/>
              </a:ext>
            </a:extLst>
          </p:cNvPr>
          <p:cNvSpPr txBox="1"/>
          <p:nvPr/>
        </p:nvSpPr>
        <p:spPr>
          <a:xfrm>
            <a:off x="2375248" y="2881344"/>
            <a:ext cx="15404213" cy="5509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31 Ottobre 2018: Stagione estiva 2018 e linee guida strategiche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dirty="0"/>
              <a:t>5 Dicembre 2018: </a:t>
            </a:r>
            <a:r>
              <a:rPr lang="it-IT" i="1" dirty="0"/>
              <a:t>Qui </a:t>
            </a:r>
            <a:r>
              <a:rPr lang="it-IT" dirty="0"/>
              <a:t>Montagna, verso il piano strategico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7 Aprile 2019</a:t>
            </a:r>
            <a:r>
              <a:rPr lang="it-IT" dirty="0"/>
              <a:t>: Il mare del Friuli Venezia Giulia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2 Maggio 2019: </a:t>
            </a:r>
            <a:r>
              <a:rPr lang="it-IT" i="1" dirty="0"/>
              <a:t>Qui </a:t>
            </a:r>
            <a:r>
              <a:rPr lang="it-IT" dirty="0"/>
              <a:t>Montagna 365 giorni e linee strategiche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23 Luglio 2019: Avvio stagione estiva 2019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dirty="0"/>
              <a:t>17 Ottobre dati della stagione estiva 2019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dirty="0"/>
              <a:t>OGGI, 24 Ottobre: prima condivisione del piano Montagna 365  e agli operatori</a:t>
            </a:r>
          </a:p>
          <a:p>
            <a:r>
              <a:rPr lang="it-IT" dirty="0"/>
              <a:t>  	presentazione </a:t>
            </a:r>
          </a:p>
          <a:p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OGGI, 24 Ottobre </a:t>
            </a:r>
            <a:r>
              <a:rPr lang="it-IT" i="1" dirty="0"/>
              <a:t>Qui, </a:t>
            </a:r>
            <a:r>
              <a:rPr lang="it-IT" dirty="0"/>
              <a:t>Montagna 365 – Presentazione della stagione invernale 2019-2020</a:t>
            </a:r>
          </a:p>
          <a:p>
            <a:pPr lvl="4"/>
            <a:r>
              <a:rPr lang="it-IT" dirty="0"/>
              <a:t>					       e del piano strategico Montagna 365 2019 2024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7A93D19-88D5-4DF4-8D49-9688878F74B9}"/>
              </a:ext>
            </a:extLst>
          </p:cNvPr>
          <p:cNvSpPr/>
          <p:nvPr/>
        </p:nvSpPr>
        <p:spPr>
          <a:xfrm>
            <a:off x="576064" y="9610319"/>
            <a:ext cx="991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CDD53325-A106-450C-B737-2459703EC189}"/>
              </a:ext>
            </a:extLst>
          </p:cNvPr>
          <p:cNvSpPr/>
          <p:nvPr/>
        </p:nvSpPr>
        <p:spPr>
          <a:xfrm>
            <a:off x="1000498" y="7340905"/>
            <a:ext cx="936820" cy="360040"/>
          </a:xfrm>
          <a:prstGeom prst="rightArrow">
            <a:avLst/>
          </a:prstGeom>
          <a:solidFill>
            <a:srgbClr val="E2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856228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9CD56A95-F60B-4D47-A110-22FAC0216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20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CC168D3-49D0-4450-AD07-ECC4E7A3FFFB}"/>
              </a:ext>
            </a:extLst>
          </p:cNvPr>
          <p:cNvSpPr/>
          <p:nvPr/>
        </p:nvSpPr>
        <p:spPr>
          <a:xfrm>
            <a:off x="1135000" y="257808"/>
            <a:ext cx="9809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Progetto Family – </a:t>
            </a:r>
            <a:r>
              <a:rPr lang="it-IT" sz="3500" dirty="0" err="1">
                <a:cs typeface="Helvetica" panose="020B0604020202020204" pitchFamily="34" charset="0"/>
              </a:rPr>
              <a:t>Serfaus</a:t>
            </a:r>
            <a:r>
              <a:rPr lang="it-IT" sz="3500" dirty="0">
                <a:cs typeface="Helvetica" panose="020B0604020202020204" pitchFamily="34" charset="0"/>
              </a:rPr>
              <a:t> </a:t>
            </a:r>
            <a:r>
              <a:rPr lang="it-IT" sz="3500" dirty="0" err="1">
                <a:cs typeface="Helvetica" panose="020B0604020202020204" pitchFamily="34" charset="0"/>
              </a:rPr>
              <a:t>Fiss</a:t>
            </a:r>
            <a:r>
              <a:rPr lang="it-IT" sz="3500" dirty="0">
                <a:cs typeface="Helvetica" panose="020B0604020202020204" pitchFamily="34" charset="0"/>
              </a:rPr>
              <a:t> </a:t>
            </a:r>
            <a:r>
              <a:rPr lang="it-IT" sz="3500" dirty="0" err="1">
                <a:cs typeface="Helvetica" panose="020B0604020202020204" pitchFamily="34" charset="0"/>
              </a:rPr>
              <a:t>Ladis</a:t>
            </a:r>
            <a:r>
              <a:rPr lang="it-IT" sz="3500" dirty="0">
                <a:cs typeface="Helvetica" panose="020B0604020202020204" pitchFamily="34" charset="0"/>
              </a:rPr>
              <a:t>, Tirolo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BE69BB-E7B0-43AC-8B6A-BE163E6DD3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7376" y="8212114"/>
            <a:ext cx="7905143" cy="14216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874EDF3-C452-48A5-98CF-055611C1CA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032" y="1691426"/>
            <a:ext cx="11654881" cy="21620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5201CB-55B1-4F78-9D26-2D5CDFD07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32" y="4999484"/>
            <a:ext cx="8580914" cy="451031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C7C1DAD-B0AC-4272-9C03-084F898F2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3437" y="5151360"/>
            <a:ext cx="8670066" cy="2821041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C605AC9C-2057-40E1-B971-FB2882EEBE53}"/>
              </a:ext>
            </a:extLst>
          </p:cNvPr>
          <p:cNvSpPr/>
          <p:nvPr/>
        </p:nvSpPr>
        <p:spPr>
          <a:xfrm rot="20073830">
            <a:off x="8251465" y="8895078"/>
            <a:ext cx="1785067" cy="53414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5F06C98-DCAD-4879-BE85-CA7679293CD1}"/>
              </a:ext>
            </a:extLst>
          </p:cNvPr>
          <p:cNvCxnSpPr>
            <a:cxnSpLocks/>
          </p:cNvCxnSpPr>
          <p:nvPr/>
        </p:nvCxnSpPr>
        <p:spPr>
          <a:xfrm>
            <a:off x="1727176" y="2407196"/>
            <a:ext cx="8280920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2DFDB6D-58EF-44A8-A20C-DE88FBE00703}"/>
              </a:ext>
            </a:extLst>
          </p:cNvPr>
          <p:cNvCxnSpPr>
            <a:cxnSpLocks/>
          </p:cNvCxnSpPr>
          <p:nvPr/>
        </p:nvCxnSpPr>
        <p:spPr>
          <a:xfrm>
            <a:off x="3311352" y="2974953"/>
            <a:ext cx="4176464" cy="348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1EBE535-CCEA-4F22-B9B4-4180CCA3AAD5}"/>
              </a:ext>
            </a:extLst>
          </p:cNvPr>
          <p:cNvCxnSpPr>
            <a:cxnSpLocks/>
          </p:cNvCxnSpPr>
          <p:nvPr/>
        </p:nvCxnSpPr>
        <p:spPr>
          <a:xfrm>
            <a:off x="12808060" y="4518099"/>
            <a:ext cx="4590510" cy="348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AFABADD-FD6A-419B-97A9-64BA94C614A5}"/>
              </a:ext>
            </a:extLst>
          </p:cNvPr>
          <p:cNvSpPr txBox="1"/>
          <p:nvPr/>
        </p:nvSpPr>
        <p:spPr>
          <a:xfrm>
            <a:off x="12168336" y="1373811"/>
            <a:ext cx="5976664" cy="3724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1800" b="1" dirty="0"/>
              <a:t>Capacità ricettiva:</a:t>
            </a:r>
          </a:p>
          <a:p>
            <a:pPr algn="ctr"/>
            <a:r>
              <a:rPr lang="it-IT" sz="1800" dirty="0" err="1"/>
              <a:t>Serfauss</a:t>
            </a:r>
            <a:r>
              <a:rPr lang="it-IT" sz="1800" dirty="0"/>
              <a:t>: 6.559 , </a:t>
            </a:r>
            <a:r>
              <a:rPr lang="it-IT" sz="1800" dirty="0" err="1"/>
              <a:t>Fiss</a:t>
            </a:r>
            <a:r>
              <a:rPr lang="it-IT" sz="1800" dirty="0"/>
              <a:t>: 5.318 , </a:t>
            </a:r>
            <a:r>
              <a:rPr lang="it-IT" sz="1800" dirty="0" err="1"/>
              <a:t>Ladis</a:t>
            </a:r>
            <a:r>
              <a:rPr lang="it-IT" sz="1800" dirty="0"/>
              <a:t> 1.897</a:t>
            </a:r>
          </a:p>
          <a:p>
            <a:pPr algn="ctr"/>
            <a:endParaRPr lang="it-IT" sz="1400" b="1" dirty="0"/>
          </a:p>
          <a:p>
            <a:pPr algn="ctr"/>
            <a:r>
              <a:rPr lang="it-IT" sz="1800" b="1" dirty="0"/>
              <a:t>Presenze 2016 Località :</a:t>
            </a:r>
          </a:p>
          <a:p>
            <a:pPr algn="ctr"/>
            <a:r>
              <a:rPr lang="it-IT" sz="1800" dirty="0"/>
              <a:t>Estate: 0,9 MLN;  Inverno:1,6Mln </a:t>
            </a:r>
          </a:p>
          <a:p>
            <a:pPr algn="ctr"/>
            <a:r>
              <a:rPr lang="it-IT" sz="1800" dirty="0"/>
              <a:t>Bambini fino a 15 anni sul totale: 22,5% inverno; 29,2 % in estate</a:t>
            </a:r>
          </a:p>
          <a:p>
            <a:pPr algn="ctr"/>
            <a:r>
              <a:rPr lang="it-IT" sz="1800" dirty="0"/>
              <a:t>Permanenza media : 6,2 inverno 6,4 estate.</a:t>
            </a:r>
          </a:p>
          <a:p>
            <a:pPr algn="ctr"/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ctr"/>
            <a:r>
              <a:rPr lang="it-IT" sz="1800" b="1" dirty="0"/>
              <a:t>Provenienze </a:t>
            </a:r>
          </a:p>
          <a:p>
            <a:pPr algn="ctr"/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Mercati Inverno: Germania 48,5%</a:t>
            </a:r>
            <a:r>
              <a:rPr lang="it-IT" sz="1800" dirty="0"/>
              <a:t>,Olanda 20,9, </a:t>
            </a: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Svizzera</a:t>
            </a:r>
            <a:r>
              <a:rPr lang="it-IT" sz="1800" dirty="0"/>
              <a:t>: 14,6</a:t>
            </a:r>
          </a:p>
          <a:p>
            <a:pPr algn="ctr"/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Mercati estate: </a:t>
            </a:r>
            <a:r>
              <a:rPr lang="it-IT" sz="1800" dirty="0"/>
              <a:t>Germania 37%, </a:t>
            </a: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Svizzera 35,6%; </a:t>
            </a:r>
            <a:r>
              <a:rPr lang="it-IT" sz="1800" dirty="0"/>
              <a:t>Olanda: 10%</a:t>
            </a:r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Fonte: </a:t>
            </a:r>
            <a:r>
              <a:rPr lang="it-IT" sz="1400" dirty="0" err="1"/>
              <a:t>Okosoziales</a:t>
            </a:r>
            <a:r>
              <a:rPr lang="it-IT" sz="1400" dirty="0"/>
              <a:t> Forum 2017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89299875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21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361056" y="461012"/>
            <a:ext cx="136815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	Posizionamento geografico: presenza di forti competitor limitrofi</a:t>
            </a:r>
            <a:endParaRPr lang="it-IT" sz="350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8CF4FA2-056B-4A06-B0E0-5B93418FCD73}"/>
              </a:ext>
            </a:extLst>
          </p:cNvPr>
          <p:cNvSpPr/>
          <p:nvPr/>
        </p:nvSpPr>
        <p:spPr>
          <a:xfrm>
            <a:off x="12484429" y="5647556"/>
            <a:ext cx="5227507" cy="28623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/>
              <a:t>PRAMOLLO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/>
              <a:t>Competitor di tutti i poli FVG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000" dirty="0"/>
              <a:t>PUNTI FORZA: 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it-IT" sz="2000" dirty="0"/>
              <a:t>Altitudine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it-IT" sz="2000" dirty="0"/>
              <a:t>km di piste e varietà impianti</a:t>
            </a: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it-IT" sz="2000" dirty="0"/>
              <a:t>Qualità e quantità posti letto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Scarso livello qualitativo delle piste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Prezzo degli Skipass giornalieri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9DBD431-1D5D-4203-A74C-D6FFD82C5FBD}"/>
              </a:ext>
            </a:extLst>
          </p:cNvPr>
          <p:cNvSpPr/>
          <p:nvPr/>
        </p:nvSpPr>
        <p:spPr>
          <a:xfrm>
            <a:off x="719064" y="4927476"/>
            <a:ext cx="3807714" cy="255454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COMPRENSORIO CIVETTA</a:t>
            </a:r>
          </a:p>
          <a:p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Competitor di Piancavallo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Area sciabile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Numero posti letto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Distanza per i pendolari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Prezzi degli Skipass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B1207F9-9D6F-42C7-9A82-1EC01D680883}"/>
              </a:ext>
            </a:extLst>
          </p:cNvPr>
          <p:cNvSpPr/>
          <p:nvPr/>
        </p:nvSpPr>
        <p:spPr>
          <a:xfrm>
            <a:off x="3920513" y="7670907"/>
            <a:ext cx="6581183" cy="22467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/>
              <a:t>REGIONE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CARINZIA 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/>
              <a:t>C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ompetitor di FVG escluso Piancavallo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Estetica e tipicità delle località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Immagine consolidata sul mercato in generale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Distanza per i pendolari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67BE246-B3AF-4E71-B6FB-6541C68E37ED}"/>
              </a:ext>
            </a:extLst>
          </p:cNvPr>
          <p:cNvSpPr/>
          <p:nvPr/>
        </p:nvSpPr>
        <p:spPr>
          <a:xfrm>
            <a:off x="4899470" y="4928087"/>
            <a:ext cx="7369207" cy="255454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CORTINA D’AMPEZZO</a:t>
            </a:r>
          </a:p>
          <a:p>
            <a:r>
              <a:rPr lang="it-IT" sz="2000" b="1" dirty="0"/>
              <a:t>Competitor di tutti i poli FVG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Brand, oggi rafforzato da Olimpiadi 2026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Pessimo rapporto qualità / prezzo delle strutture ricettive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Demanio sciabile non collegato (manca un unico comprensorio)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Prezzo Skipass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06CE83-5314-48BC-8A61-BE81E7438F93}"/>
              </a:ext>
            </a:extLst>
          </p:cNvPr>
          <p:cNvSpPr/>
          <p:nvPr/>
        </p:nvSpPr>
        <p:spPr>
          <a:xfrm>
            <a:off x="10501696" y="1349509"/>
            <a:ext cx="6910300" cy="347787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KRANJSKA GORA </a:t>
            </a:r>
          </a:p>
          <a:p>
            <a:pPr lvl="0"/>
            <a:r>
              <a:rPr lang="it-IT" sz="2000" b="1" dirty="0"/>
              <a:t>C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ompetitor di Tarvisio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Quantità e qualità dei posti letto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Qualità e innovazione dei servizi offerti dalla località, anche nell’extra sci (</a:t>
            </a:r>
            <a:r>
              <a:rPr lang="it-IT" sz="2000" dirty="0" err="1"/>
              <a:t>snow</a:t>
            </a:r>
            <a:r>
              <a:rPr lang="it-IT" sz="2000" dirty="0"/>
              <a:t> biking e igloo </a:t>
            </a:r>
            <a:r>
              <a:rPr lang="it-IT" sz="2000" dirty="0" err="1"/>
              <a:t>snow</a:t>
            </a:r>
            <a:r>
              <a:rPr lang="it-IT" sz="2000" dirty="0"/>
              <a:t> </a:t>
            </a:r>
            <a:r>
              <a:rPr lang="it-IT" sz="2000" dirty="0" err="1"/>
              <a:t>village</a:t>
            </a:r>
            <a:r>
              <a:rPr lang="it-IT" sz="2000" dirty="0"/>
              <a:t>)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Estetica e tipicità della località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Posizionamento consolidato su Nord Europa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Area sciabile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Impianti di risalita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3A29750-D430-465E-BA1A-B6F1F04823D8}"/>
              </a:ext>
            </a:extLst>
          </p:cNvPr>
          <p:cNvSpPr/>
          <p:nvPr/>
        </p:nvSpPr>
        <p:spPr>
          <a:xfrm>
            <a:off x="1338574" y="1486385"/>
            <a:ext cx="7121792" cy="317009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vl="0"/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PUSTERIA</a:t>
            </a:r>
          </a:p>
          <a:p>
            <a:r>
              <a:rPr lang="it-IT" sz="2000" b="1" dirty="0"/>
              <a:t>Competitor di tutti i poli FVG</a:t>
            </a:r>
          </a:p>
          <a:p>
            <a:pPr lvl="0"/>
            <a:r>
              <a:rPr lang="it-IT" sz="2000" dirty="0"/>
              <a:t>PUNTI FORZA: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Autenticità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Forte stagionalità estiva (&gt;30%)</a:t>
            </a:r>
          </a:p>
          <a:p>
            <a:pPr lvl="3"/>
            <a:r>
              <a:rPr lang="it-IT" sz="2000" dirty="0"/>
              <a:t>PUNTI DEBOLEZZA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Prezzo Skipass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it-IT" sz="2000" dirty="0"/>
              <a:t>Numero posti letto non adeguato rispetto alla capacità del demanio sciabile (</a:t>
            </a:r>
            <a:r>
              <a:rPr lang="it-IT" sz="2000" dirty="0" err="1"/>
              <a:t>p.letto</a:t>
            </a:r>
            <a:r>
              <a:rPr lang="it-IT" sz="2000" dirty="0"/>
              <a:t> 8.000): possibile opportunità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Impianti non completamente rinnovati/saturi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80FB9AE-0531-4B7B-94F8-232899540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160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863080" y="4387314"/>
            <a:ext cx="5904655" cy="29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Shape 251"/>
          <p:cNvSpPr/>
          <p:nvPr/>
        </p:nvSpPr>
        <p:spPr>
          <a:xfrm>
            <a:off x="371583" y="2828556"/>
            <a:ext cx="6612177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Lo scenario climatico - sintesi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Situazione attuale poli sciistici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Alcuni casi di evoluzione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SWOT Analysis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Sviluppo strategico generale e macro obiettivi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Territorio montano tra poli e ambiti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marketing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investimenti tecnici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Elementi organizzativi e prossimi passi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143000" y="404079"/>
            <a:ext cx="18259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 Indice del documento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22</a:t>
            </a:fld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CE398F8-4858-4D8B-8396-B9A64527D016}"/>
              </a:ext>
            </a:extLst>
          </p:cNvPr>
          <p:cNvSpPr/>
          <p:nvPr/>
        </p:nvSpPr>
        <p:spPr>
          <a:xfrm>
            <a:off x="8492129" y="2767236"/>
            <a:ext cx="929283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21" name="Connettore diritto 20"/>
          <p:cNvCxnSpPr/>
          <p:nvPr/>
        </p:nvCxnSpPr>
        <p:spPr>
          <a:xfrm flipV="1">
            <a:off x="6767735" y="2767235"/>
            <a:ext cx="1724394" cy="162008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nettore diritto 21"/>
          <p:cNvCxnSpPr/>
          <p:nvPr/>
        </p:nvCxnSpPr>
        <p:spPr>
          <a:xfrm flipV="1">
            <a:off x="6767735" y="3631332"/>
            <a:ext cx="1724394" cy="105478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1" name="Shape 251"/>
          <p:cNvSpPr/>
          <p:nvPr/>
        </p:nvSpPr>
        <p:spPr>
          <a:xfrm>
            <a:off x="8671956" y="2911252"/>
            <a:ext cx="9113004" cy="409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3600" dirty="0">
                <a:cs typeface="Helvetica" panose="020B0604020202020204" pitchFamily="34" charset="0"/>
              </a:rPr>
              <a:t>5. Sviluppo strategico generale e macro obiettivi</a:t>
            </a:r>
          </a:p>
          <a:p>
            <a:pPr marL="571500" indent="-571500">
              <a:buFont typeface="+mj-lt"/>
              <a:buAutoNum type="romanUcPeriod"/>
            </a:pPr>
            <a:endParaRPr lang="it-IT" dirty="0">
              <a:cs typeface="Helvetica" panose="020B0604020202020204" pitchFamily="34" charset="0"/>
            </a:endParaRP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/>
              <a:t>Il percorso di progettazione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Le strategie generali per le infrastrutture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Le strategie generali per le infrastrutture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/>
              <a:t>Strategie generali di gestione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Strategie generali del marketing</a:t>
            </a:r>
          </a:p>
          <a:p>
            <a:pPr marL="892175" indent="-446088">
              <a:buFont typeface="Wingdings" panose="05000000000000000000" pitchFamily="2" charset="2"/>
              <a:buChar char="Ø"/>
            </a:pPr>
            <a:r>
              <a:rPr lang="it-IT" dirty="0"/>
              <a:t>Strategie generali del marketing – Obiettivi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D4B4352-32E8-47F9-B5BF-0B9A0763B351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6599418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23</a:t>
            </a:fld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FDAF76-7578-43C9-8328-40E3FAEE57D5}"/>
              </a:ext>
            </a:extLst>
          </p:cNvPr>
          <p:cNvSpPr/>
          <p:nvPr/>
        </p:nvSpPr>
        <p:spPr>
          <a:xfrm>
            <a:off x="912646" y="410091"/>
            <a:ext cx="860684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Le strategie generali per le infrastrutture (1/2)</a:t>
            </a:r>
            <a:endParaRPr lang="it-IT" sz="3500" b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97F8E20-6085-4DC1-8DFF-45826CF77605}"/>
              </a:ext>
            </a:extLst>
          </p:cNvPr>
          <p:cNvSpPr/>
          <p:nvPr/>
        </p:nvSpPr>
        <p:spPr>
          <a:xfrm>
            <a:off x="963336" y="1768010"/>
            <a:ext cx="16201800" cy="311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 Riattivare/potenziare gli investimenti sulla qualità dei posti letto e dell’accoglienza</a:t>
            </a:r>
          </a:p>
          <a:p>
            <a:pPr lvl="0">
              <a:lnSpc>
                <a:spcPct val="107000"/>
              </a:lnSpc>
            </a:pP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Obiettivi a 3/5 anni:</a:t>
            </a: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cs typeface="Times New Roman" panose="02020603050405020304" pitchFamily="18" charset="0"/>
              </a:rPr>
              <a:t>Hotel 5 stelle: </a:t>
            </a:r>
            <a:r>
              <a:rPr lang="it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da 0</a:t>
            </a: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2 (Tarvisio, Sappada) </a:t>
            </a: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cs typeface="Times New Roman" panose="02020603050405020304" pitchFamily="18" charset="0"/>
              </a:rPr>
              <a:t>Hotel </a:t>
            </a: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stelle:</a:t>
            </a:r>
            <a:r>
              <a:rPr lang="it-IT" sz="2400" dirty="0"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+ 3 hotel (Piancavallo, Zoncolan, Sappada)</a:t>
            </a:r>
            <a:endParaRPr lang="it-IT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Strutture ricettive con wellness: adeguamento e/o messa a disposizione dei turisti degli esistenti (almeno 30) </a:t>
            </a:r>
            <a:endParaRPr lang="it-IT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Ristoranti </a:t>
            </a: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Stellati: da 1 a 3 in 5 anni</a:t>
            </a:r>
            <a:endParaRPr lang="it-IT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328BA4-95A6-4FB0-A844-19253C13B7AD}"/>
              </a:ext>
            </a:extLst>
          </p:cNvPr>
          <p:cNvSpPr/>
          <p:nvPr/>
        </p:nvSpPr>
        <p:spPr>
          <a:xfrm>
            <a:off x="963336" y="5736788"/>
            <a:ext cx="10761987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2.	Potenziare gli investimenti e gli interventi relativi a 	telecomunicazioni e alla connettività</a:t>
            </a:r>
            <a:endParaRPr lang="it-IT" sz="2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CD0798E8-FC8E-4103-A9DA-723D44AF2404}"/>
              </a:ext>
            </a:extLst>
          </p:cNvPr>
          <p:cNvSpPr/>
          <p:nvPr/>
        </p:nvSpPr>
        <p:spPr>
          <a:xfrm>
            <a:off x="9864080" y="2623220"/>
            <a:ext cx="6624736" cy="1406180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it-IT" sz="2000" dirty="0"/>
              <a:t>Su questo tema interviene la Direzione Attività Produttive CAPITOLO A SÈ</a:t>
            </a:r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0321A2E5-462F-42DE-BA06-9C5A201B6632}"/>
              </a:ext>
            </a:extLst>
          </p:cNvPr>
          <p:cNvSpPr/>
          <p:nvPr/>
        </p:nvSpPr>
        <p:spPr>
          <a:xfrm>
            <a:off x="9845704" y="5503540"/>
            <a:ext cx="6983760" cy="1406180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it-IT" sz="2000" dirty="0"/>
              <a:t>Su questo tema interviene la Direzione Attività Produttive</a:t>
            </a:r>
          </a:p>
          <a:p>
            <a:r>
              <a:rPr lang="it-IT" sz="2000" dirty="0"/>
              <a:t>CAPITOLO A SÈ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3013657-0871-498B-B6E9-08F8F4160945}"/>
              </a:ext>
            </a:extLst>
          </p:cNvPr>
          <p:cNvSpPr/>
          <p:nvPr/>
        </p:nvSpPr>
        <p:spPr>
          <a:xfrm>
            <a:off x="963336" y="6961223"/>
            <a:ext cx="16201800" cy="241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3.	Mobilità e trasporti intermodali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Obiettivi a 3/5 anni:</a:t>
            </a: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Implementazione dell’utilizzo di servizi intermodali, sia in funzione del cicloturismo, che della fruizione della montagna in generale, in una visione di sviluppo turistico sostenibile </a:t>
            </a:r>
            <a:r>
              <a:rPr lang="it-IT" sz="2400" dirty="0">
                <a:solidFill>
                  <a:schemeClr val="tx1"/>
                </a:solidFill>
              </a:rPr>
              <a:t>(verificare impatto bando TPL)</a:t>
            </a:r>
            <a:endParaRPr lang="it-IT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Individuazione delle priorità degli interventi da effettuare sulla rete ciclabile: piano condiviso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687CFF4-3233-4701-A5A6-1E1068373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812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24</a:t>
            </a:fld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FDAF76-7578-43C9-8328-40E3FAEE57D5}"/>
              </a:ext>
            </a:extLst>
          </p:cNvPr>
          <p:cNvSpPr/>
          <p:nvPr/>
        </p:nvSpPr>
        <p:spPr>
          <a:xfrm>
            <a:off x="902293" y="377188"/>
            <a:ext cx="860684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Le strategie generali per le infrastrutture (2/2)</a:t>
            </a:r>
            <a:endParaRPr lang="it-IT" sz="3500" b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97F8E20-6085-4DC1-8DFF-45826CF77605}"/>
              </a:ext>
            </a:extLst>
          </p:cNvPr>
          <p:cNvSpPr/>
          <p:nvPr/>
        </p:nvSpPr>
        <p:spPr>
          <a:xfrm>
            <a:off x="791072" y="1896872"/>
            <a:ext cx="162018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AutoNum type="arabicPeriod" startAt="4"/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Completamento del piano investimenti in corso su impianti, piste e strutture pari 10,7 Mln e attivazione del nuovo piano da circa 21 Mln dal 2020, anche in sincronia con EYOF (ultimi 6 Mln circa da confermare)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BC032A7-1F12-4034-B52B-E55EA90934BA}"/>
              </a:ext>
            </a:extLst>
          </p:cNvPr>
          <p:cNvSpPr/>
          <p:nvPr/>
        </p:nvSpPr>
        <p:spPr>
          <a:xfrm>
            <a:off x="791072" y="3127276"/>
            <a:ext cx="16201800" cy="328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AutoNum type="arabicPeriod" startAt="5"/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Coinvolgimento PTFVG su progetti specifici pubblico-privati con finanziamenti EU («Junker») per accelerare gli investimenti.</a:t>
            </a:r>
            <a:r>
              <a:rPr lang="it-IT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>
              <a:lnSpc>
                <a:spcPct val="107000"/>
              </a:lnSpc>
            </a:pPr>
            <a:r>
              <a:rPr lang="it-IT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Obiettivo: realizzazione di 3 / 4 casi «pilota», tra cui:</a:t>
            </a:r>
          </a:p>
          <a:p>
            <a:pPr lvl="2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Sappada</a:t>
            </a:r>
          </a:p>
          <a:p>
            <a:pPr lvl="2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Zoncolan</a:t>
            </a:r>
          </a:p>
          <a:p>
            <a:pPr lvl="2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Piancavallo</a:t>
            </a:r>
          </a:p>
          <a:p>
            <a:pPr lvl="2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- Altri da definire</a:t>
            </a:r>
            <a:endParaRPr lang="it-IT" sz="2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C7AC4B7-1E93-4323-92C2-0900CD0F7A0E}"/>
              </a:ext>
            </a:extLst>
          </p:cNvPr>
          <p:cNvSpPr/>
          <p:nvPr/>
        </p:nvSpPr>
        <p:spPr>
          <a:xfrm>
            <a:off x="791072" y="6727676"/>
            <a:ext cx="1753074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it-IT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Gestione di acquisizione/conferimento degli impianti di Sappada e definizione investimenti (2019 e 2020)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53699F-C874-41D2-9F85-488FBF3F6BA2}"/>
              </a:ext>
            </a:extLst>
          </p:cNvPr>
          <p:cNvSpPr/>
          <p:nvPr/>
        </p:nvSpPr>
        <p:spPr>
          <a:xfrm>
            <a:off x="791072" y="7663780"/>
            <a:ext cx="17136593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lnSpc>
                <a:spcPct val="107000"/>
              </a:lnSpc>
            </a:pPr>
            <a:r>
              <a:rPr lang="it-IT" sz="2800" dirty="0">
                <a:ea typeface="Calibri" panose="020F0502020204030204" pitchFamily="34" charset="0"/>
                <a:cs typeface="Times New Roman" panose="02020603050405020304" pitchFamily="18" charset="0"/>
              </a:rPr>
              <a:t>7. Nuovo sistema di emissione e controllo biglietti di ingresso agli impianti di risalita dei poli (dall’estate 2020) e successiva implementazione con un sistema regionale di «card unica» (pianificati alcuni test per spiagge e musei). </a:t>
            </a:r>
            <a:endParaRPr lang="it-IT" sz="2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2A801FC-C94B-4090-B0AC-522DEC122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9272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439142" y="4336895"/>
            <a:ext cx="15841761" cy="310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cs typeface="Helvetica" panose="020B0604020202020204" pitchFamily="34" charset="0"/>
            </a:endParaRPr>
          </a:p>
          <a:p>
            <a:r>
              <a:rPr lang="it-IT" sz="2800" dirty="0">
                <a:cs typeface="Helvetica" panose="020B0604020202020204" pitchFamily="34" charset="0"/>
              </a:rPr>
              <a:t>Obiettivo delle due strategie precedenti:</a:t>
            </a:r>
          </a:p>
          <a:p>
            <a:r>
              <a:rPr lang="it-IT" sz="2800" dirty="0">
                <a:cs typeface="Helvetica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Raggiungere/mantenere l’equilibrio economico nella gestione operativa (MOL* - escluso ammortamento e manutenzioni straordinarie): </a:t>
            </a:r>
          </a:p>
          <a:p>
            <a:pPr lvl="2"/>
            <a:r>
              <a:rPr lang="it-IT" sz="2800" dirty="0">
                <a:cs typeface="Helvetica" panose="020B0604020202020204" pitchFamily="34" charset="0"/>
              </a:rPr>
              <a:t>			- O</a:t>
            </a: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biettivo di breve il pareggio di MOL1 			</a:t>
            </a:r>
          </a:p>
          <a:p>
            <a:pPr lvl="2"/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			- Obiettivo di medio pareggio di MOL2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25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9678C01-C691-4018-B791-81CB21AFF1C4}"/>
              </a:ext>
            </a:extLst>
          </p:cNvPr>
          <p:cNvSpPr/>
          <p:nvPr/>
        </p:nvSpPr>
        <p:spPr>
          <a:xfrm>
            <a:off x="-361056" y="461012"/>
            <a:ext cx="714458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500" dirty="0"/>
              <a:t>		Strategie generali di gestione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17545D8-4704-4FB3-88FD-88B5A19139DA}"/>
              </a:ext>
            </a:extLst>
          </p:cNvPr>
          <p:cNvSpPr/>
          <p:nvPr/>
        </p:nvSpPr>
        <p:spPr>
          <a:xfrm>
            <a:off x="1439143" y="2226731"/>
            <a:ext cx="15409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Attenzione ai costi e centralizzazione di </a:t>
            </a:r>
            <a:r>
              <a:rPr lang="it-IT" sz="2800" b="1" dirty="0">
                <a:cs typeface="Helvetica" panose="020B0604020202020204" pitchFamily="34" charset="0"/>
              </a:rPr>
              <a:t>servizi comuni ai poli</a:t>
            </a:r>
            <a:r>
              <a:rPr lang="it-IT" sz="2800" dirty="0">
                <a:cs typeface="Helvetica" panose="020B0604020202020204" pitchFamily="34" charset="0"/>
              </a:rPr>
              <a:t>: Completare amministrazione e gestione del personale e attivare interventi sulle aree Acquisti e Manutenzioni con azioni coordinate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it-IT" sz="2800" b="1" dirty="0">
                <a:cs typeface="Helvetica" panose="020B0604020202020204" pitchFamily="34" charset="0"/>
              </a:rPr>
              <a:t>Tariffe Skipass</a:t>
            </a:r>
            <a:r>
              <a:rPr lang="it-IT" sz="2800" dirty="0">
                <a:cs typeface="Helvetica" panose="020B0604020202020204" pitchFamily="34" charset="0"/>
              </a:rPr>
              <a:t>: Completare la razionalizzazione delle tariffe in 3 anni (19-20 sarà il secondo)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5F198CA-4D69-498A-B565-9BCBCA41F948}"/>
              </a:ext>
            </a:extLst>
          </p:cNvPr>
          <p:cNvSpPr/>
          <p:nvPr/>
        </p:nvSpPr>
        <p:spPr>
          <a:xfrm>
            <a:off x="1439143" y="7863139"/>
            <a:ext cx="15625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Attivare sinergie nell’impiego di personale da montagna a spiaggia, nell’ottica del Gruppo PTFVG allargato (includendo </a:t>
            </a:r>
            <a:r>
              <a:rPr lang="it-IT" sz="2800" dirty="0" err="1">
                <a:cs typeface="Helvetica" panose="020B0604020202020204" pitchFamily="34" charset="0"/>
              </a:rPr>
              <a:t>Lisagest</a:t>
            </a:r>
            <a:r>
              <a:rPr lang="it-IT" sz="2800" dirty="0">
                <a:cs typeface="Helvetica" panose="020B0604020202020204" pitchFamily="34" charset="0"/>
              </a:rPr>
              <a:t>, GIT, Terme FVG).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D136AF3-CAC3-4631-B630-2D8C911C4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FE961D-C18A-4F5C-AE7C-E89A75A1612F}"/>
              </a:ext>
            </a:extLst>
          </p:cNvPr>
          <p:cNvSpPr txBox="1"/>
          <p:nvPr/>
        </p:nvSpPr>
        <p:spPr>
          <a:xfrm>
            <a:off x="313784" y="9411728"/>
            <a:ext cx="4248472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cs typeface="Helvetica" panose="020B0604020202020204" pitchFamily="34" charset="0"/>
              </a:rPr>
              <a:t>* Margine Operativo Lordo</a:t>
            </a:r>
          </a:p>
        </p:txBody>
      </p:sp>
    </p:spTree>
    <p:extLst>
      <p:ext uri="{BB962C8B-B14F-4D97-AF65-F5344CB8AC3E}">
        <p14:creationId xmlns:p14="http://schemas.microsoft.com/office/powerpoint/2010/main" val="362705325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295127" y="1920447"/>
            <a:ext cx="15697744" cy="7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it-IT" sz="9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Piena attuazione della </a:t>
            </a:r>
            <a:r>
              <a:rPr lang="it-IT" b="1" dirty="0">
                <a:cs typeface="Helvetica" panose="020B0604020202020204" pitchFamily="34" charset="0"/>
              </a:rPr>
              <a:t>vocazione dei singoli poli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Sviluppo commerciale attraverso consorzi/reti </a:t>
            </a:r>
          </a:p>
          <a:p>
            <a:pPr lvl="1"/>
            <a:r>
              <a:rPr lang="it-IT" sz="2800" dirty="0">
                <a:cs typeface="Helvetica" panose="020B0604020202020204" pitchFamily="34" charset="0"/>
              </a:rPr>
              <a:t>		Obiettivo: almeno 2-3 soggetti a regime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Sviluppo offerta Montagna Estate - </a:t>
            </a:r>
            <a:r>
              <a:rPr lang="it-IT" sz="2800" dirty="0">
                <a:cs typeface="Helvetica" panose="020B0604020202020204" pitchFamily="34" charset="0"/>
              </a:rPr>
              <a:t>Obiettivi: </a:t>
            </a:r>
          </a:p>
          <a:p>
            <a:pPr lvl="3"/>
            <a:r>
              <a:rPr lang="it-IT" sz="2800" dirty="0">
                <a:cs typeface="Helvetica" panose="020B0604020202020204" pitchFamily="34" charset="0"/>
              </a:rPr>
              <a:t>		</a:t>
            </a: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- Realizzazione bike park Zoncolan</a:t>
            </a:r>
          </a:p>
          <a:p>
            <a:pPr lvl="3"/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		- Implementazione delle strutture del Villaggio dello sport Piancavallo</a:t>
            </a:r>
          </a:p>
          <a:p>
            <a:pPr lvl="3"/>
            <a:r>
              <a:rPr lang="it-IT" sz="2800" dirty="0">
                <a:solidFill>
                  <a:srgbClr val="FF0000"/>
                </a:solidFill>
                <a:cs typeface="Helvetica" panose="020B0604020202020204" pitchFamily="34" charset="0"/>
              </a:rPr>
              <a:t>	</a:t>
            </a: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	- Concretizzazione dell’offerta ciclabile montana e regolamentazione percorsi MTB</a:t>
            </a:r>
          </a:p>
          <a:p>
            <a:pPr lvl="3" indent="1609725"/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- Implementazione e sviluppo progetti di punta per i mercati target: AAT, MADE e CAAR</a:t>
            </a:r>
          </a:p>
          <a:p>
            <a:pPr lvl="3" indent="1609725"/>
            <a:endParaRPr lang="it-IT" sz="2800" dirty="0">
              <a:cs typeface="Helvetica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Enogastronomia e artigianato forte elemento trasversale</a:t>
            </a:r>
            <a:endParaRPr lang="it-IT" sz="2800" dirty="0">
              <a:cs typeface="Helvetica" panose="020B0604020202020204" pitchFamily="34" charset="0"/>
            </a:endParaRPr>
          </a:p>
          <a:p>
            <a:pPr lvl="1"/>
            <a:r>
              <a:rPr lang="it-IT" sz="2800" dirty="0">
                <a:cs typeface="Helvetica" panose="020B0604020202020204" pitchFamily="34" charset="0"/>
              </a:rPr>
              <a:t>		Obiettivi: </a:t>
            </a:r>
          </a:p>
          <a:p>
            <a:pPr lvl="1"/>
            <a:r>
              <a:rPr lang="it-IT" sz="2800" dirty="0">
                <a:cs typeface="Helvetica" panose="020B0604020202020204" pitchFamily="34" charset="0"/>
              </a:rPr>
              <a:t>		- Massimizzazione dell’integrazione all’interno dell’offerta montana</a:t>
            </a:r>
          </a:p>
          <a:p>
            <a:pPr lvl="1"/>
            <a:r>
              <a:rPr lang="it-IT" sz="2800" dirty="0">
                <a:cs typeface="Helvetica" panose="020B0604020202020204" pitchFamily="34" charset="0"/>
              </a:rPr>
              <a:t>		- Coinvolgimento nel progetto SVS di almeno 15 tra produttori e artigiani per ciascun ambito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26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ECC3FF5-CA05-46D2-92B8-6C109DAB9C4B}"/>
              </a:ext>
            </a:extLst>
          </p:cNvPr>
          <p:cNvSpPr/>
          <p:nvPr/>
        </p:nvSpPr>
        <p:spPr>
          <a:xfrm>
            <a:off x="1583160" y="402874"/>
            <a:ext cx="57935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Strategie generali di marketing</a:t>
            </a:r>
            <a:endParaRPr lang="it-IT" sz="3500" b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14" name="Shape 251">
            <a:extLst>
              <a:ext uri="{FF2B5EF4-FFF2-40B4-BE49-F238E27FC236}">
                <a16:creationId xmlns:a16="http://schemas.microsoft.com/office/drawing/2014/main" id="{649052FE-E2A5-4DA0-A504-095616B51BCB}"/>
              </a:ext>
            </a:extLst>
          </p:cNvPr>
          <p:cNvSpPr/>
          <p:nvPr/>
        </p:nvSpPr>
        <p:spPr>
          <a:xfrm>
            <a:off x="2591272" y="4935218"/>
            <a:ext cx="1591376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48626F3-F23B-4188-B7EE-B4CAFBCD3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944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diritto 16"/>
          <p:cNvCxnSpPr/>
          <p:nvPr/>
        </p:nvCxnSpPr>
        <p:spPr>
          <a:xfrm flipV="1">
            <a:off x="5555060" y="3603860"/>
            <a:ext cx="3016738" cy="148066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diritto 15"/>
          <p:cNvCxnSpPr/>
          <p:nvPr/>
        </p:nvCxnSpPr>
        <p:spPr>
          <a:xfrm flipV="1">
            <a:off x="5555060" y="2739764"/>
            <a:ext cx="3016738" cy="197168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ttangolo 13"/>
          <p:cNvSpPr/>
          <p:nvPr/>
        </p:nvSpPr>
        <p:spPr>
          <a:xfrm>
            <a:off x="863080" y="4711452"/>
            <a:ext cx="4691980" cy="373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571798" y="2739764"/>
            <a:ext cx="809461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682236" y="2925099"/>
            <a:ext cx="8094612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3600" dirty="0">
                <a:cs typeface="Helvetica" panose="020B0604020202020204" pitchFamily="34" charset="0"/>
              </a:rPr>
              <a:t>6. Territorio montano tra poli e ambiti</a:t>
            </a:r>
          </a:p>
          <a:p>
            <a:endParaRPr lang="it-IT" sz="3600" dirty="0">
              <a:cs typeface="Helvetica" panose="020B0604020202020204" pitchFamily="34" charset="0"/>
            </a:endParaRPr>
          </a:p>
          <a:p>
            <a:pPr marL="89535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Composizione del prodotto montagna FVG</a:t>
            </a:r>
          </a:p>
          <a:p>
            <a:pPr marL="89535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Mercato Italiano Inverno</a:t>
            </a:r>
          </a:p>
          <a:p>
            <a:pPr marL="89535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Mercato Italiano Estate</a:t>
            </a:r>
          </a:p>
          <a:p>
            <a:pPr marL="895350" indent="-457200">
              <a:buFont typeface="Wingdings" panose="05000000000000000000" pitchFamily="2" charset="2"/>
              <a:buChar char="Ø"/>
            </a:pPr>
            <a:r>
              <a:rPr lang="it-IT" dirty="0"/>
              <a:t>Mercati: presenze </a:t>
            </a:r>
            <a:r>
              <a:rPr lang="it-IT" dirty="0">
                <a:cs typeface="Helvetica" panose="020B0604020202020204" pitchFamily="34" charset="0"/>
              </a:rPr>
              <a:t>ESTATE 2018 e INVERNO 2018/19</a:t>
            </a:r>
            <a:endParaRPr lang="it-IT" dirty="0">
              <a:solidFill>
                <a:srgbClr val="FF0000"/>
              </a:solidFill>
              <a:cs typeface="Helvetica" panose="020B0604020202020204" pitchFamily="34" charset="0"/>
            </a:endParaRPr>
          </a:p>
          <a:p>
            <a:pPr marL="895350" indent="-457200">
              <a:buFont typeface="Wingdings" panose="05000000000000000000" pitchFamily="2" charset="2"/>
              <a:buChar char="Ø"/>
            </a:pPr>
            <a:r>
              <a:rPr lang="it-IT" dirty="0">
                <a:cs typeface="Helvetica" panose="020B0604020202020204" pitchFamily="34" charset="0"/>
              </a:rPr>
              <a:t>Vocazioni di Polo e di Ambito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322732" y="341260"/>
            <a:ext cx="18259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 Indice del documento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27</a:t>
            </a:fld>
            <a:endParaRPr lang="it-IT" dirty="0"/>
          </a:p>
        </p:txBody>
      </p:sp>
      <p:sp>
        <p:nvSpPr>
          <p:cNvPr id="13" name="Shape 251"/>
          <p:cNvSpPr/>
          <p:nvPr/>
        </p:nvSpPr>
        <p:spPr>
          <a:xfrm>
            <a:off x="371584" y="2828556"/>
            <a:ext cx="6540168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Lo scenario climatico - sintesi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Situazione attuale poli sciistici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Alcuni casi di evoluzione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SWOT Analysis</a:t>
            </a:r>
          </a:p>
          <a:p>
            <a:pPr marL="571500" indent="-571500">
              <a:buFont typeface="+mj-lt"/>
              <a:buAutoNum type="arabicPeriod"/>
            </a:pPr>
            <a:r>
              <a:rPr lang="it-IT" sz="2400" dirty="0">
                <a:cs typeface="Helvetica" panose="020B0604020202020204" pitchFamily="34" charset="0"/>
              </a:rPr>
              <a:t>Sviluppo strategico generale e macro obiettivi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Territorio montano tra poli e ambiti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marketing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Strategie di investimenti tecnici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sz="2400" dirty="0">
                <a:cs typeface="Helvetica" panose="020B0604020202020204" pitchFamily="34" charset="0"/>
              </a:rPr>
              <a:t>Elementi organizzativi e prossimi passi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CB45FB4-7C66-4C96-B74B-8D07414E9326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9518747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406714" y="1351191"/>
            <a:ext cx="13771675" cy="1172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/>
          </a:p>
          <a:p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r>
              <a:rPr lang="it-IT" sz="2800" b="1" dirty="0"/>
              <a:t>	</a:t>
            </a:r>
          </a:p>
          <a:p>
            <a:endParaRPr lang="it-IT" sz="2800" b="1" dirty="0"/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r>
              <a:rPr lang="it-IT" sz="2800" b="1" dirty="0"/>
              <a:t> 	</a:t>
            </a:r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322732" y="341260"/>
            <a:ext cx="18259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 </a:t>
            </a:r>
            <a:r>
              <a:rPr lang="it-IT" sz="3500" b="1" dirty="0"/>
              <a:t>Destinazione</a:t>
            </a:r>
            <a:r>
              <a:rPr lang="it-IT" sz="3500" dirty="0"/>
              <a:t> </a:t>
            </a:r>
            <a:r>
              <a:rPr lang="it-IT" sz="3500" b="1" dirty="0"/>
              <a:t>Montagna365: 6 poli e 10 ambiti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28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AB7F12-FA45-43E6-B1B4-3833BE4E9173}"/>
              </a:ext>
            </a:extLst>
          </p:cNvPr>
          <p:cNvSpPr txBox="1"/>
          <p:nvPr/>
        </p:nvSpPr>
        <p:spPr>
          <a:xfrm>
            <a:off x="766261" y="2266733"/>
            <a:ext cx="6552728" cy="3293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Piancavallo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chemeClr val="tx1"/>
                </a:solidFill>
              </a:rPr>
              <a:t>Sauris/</a:t>
            </a:r>
            <a:r>
              <a:rPr lang="it-IT" sz="2400" dirty="0"/>
              <a:t>Forni di Sopra</a:t>
            </a:r>
            <a:endParaRPr lang="it-IT" sz="2400" dirty="0">
              <a:solidFill>
                <a:schemeClr val="tx1"/>
              </a:solidFill>
            </a:endParaRP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Zoncolan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sz="2400" dirty="0"/>
              <a:t>Tarvisiano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Sella Nevea 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it-IT" sz="2400" dirty="0"/>
              <a:t>Sappada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buFontTx/>
              <a:buChar char="-"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63FCDF-3822-4B9F-A985-377FB718A199}"/>
              </a:ext>
            </a:extLst>
          </p:cNvPr>
          <p:cNvSpPr txBox="1"/>
          <p:nvPr/>
        </p:nvSpPr>
        <p:spPr>
          <a:xfrm>
            <a:off x="10822127" y="1483059"/>
            <a:ext cx="4503145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MONTAGNA ESTIVA         10 AMBITI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917BD9F-C163-4597-80CD-F15E87DDBB94}"/>
              </a:ext>
            </a:extLst>
          </p:cNvPr>
          <p:cNvSpPr txBox="1"/>
          <p:nvPr/>
        </p:nvSpPr>
        <p:spPr>
          <a:xfrm>
            <a:off x="960383" y="1484923"/>
            <a:ext cx="4503146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MONTAGNA INVERNALE 6 POLI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5D09EBA-7680-41E5-94E8-88AAC55C15FB}"/>
              </a:ext>
            </a:extLst>
          </p:cNvPr>
          <p:cNvSpPr txBox="1"/>
          <p:nvPr/>
        </p:nvSpPr>
        <p:spPr>
          <a:xfrm>
            <a:off x="8894773" y="2661413"/>
            <a:ext cx="8817163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2" spcCol="3810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dirty="0"/>
              <a:t>Piancavallo e Dolomiti Friulane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Sauris/Forni di Sopra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Zoncolan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Tarvisiano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Sella Nevea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Sappada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24B876-BC09-406C-ABFB-355FF66D677A}"/>
              </a:ext>
            </a:extLst>
          </p:cNvPr>
          <p:cNvSpPr txBox="1"/>
          <p:nvPr/>
        </p:nvSpPr>
        <p:spPr>
          <a:xfrm>
            <a:off x="8917180" y="4969733"/>
            <a:ext cx="6343373" cy="2223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lang="it-IT" sz="2400" dirty="0"/>
              <a:t>Carnia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lang="it-IT" sz="2400" dirty="0"/>
              <a:t>Gemonese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lang="it-IT" sz="2400" dirty="0"/>
              <a:t>Valli del Torre e Natisone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</a:pPr>
            <a:r>
              <a:rPr lang="it-IT" sz="2400" dirty="0"/>
              <a:t>Carso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3F7FB3B0-CEEE-4891-AD2E-1DF0B23DDC85}"/>
              </a:ext>
            </a:extLst>
          </p:cNvPr>
          <p:cNvSpPr/>
          <p:nvPr/>
        </p:nvSpPr>
        <p:spPr>
          <a:xfrm>
            <a:off x="5183560" y="6550538"/>
            <a:ext cx="5159466" cy="2769254"/>
          </a:xfrm>
          <a:prstGeom prst="ellipse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AD4FC8-7FFA-43C4-A776-1E4103FADBBF}"/>
              </a:ext>
            </a:extLst>
          </p:cNvPr>
          <p:cNvSpPr txBox="1"/>
          <p:nvPr/>
        </p:nvSpPr>
        <p:spPr>
          <a:xfrm>
            <a:off x="6013619" y="6948491"/>
            <a:ext cx="4969860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UNESCO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Dolomiti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/>
              <a:t>MAB UNESCO</a:t>
            </a:r>
            <a:r>
              <a:rPr lang="it-IT" sz="2800" dirty="0"/>
              <a:t>: Prealpi Giulie</a:t>
            </a: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BRAND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Zoncolan, Montasio, Alpe Adria Trail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C8D86F-788F-4DC6-909B-D8DE52EF91ED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8455388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8673A81-FC1B-40F9-83DA-EDB4814C1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760" y="9081314"/>
            <a:ext cx="2087216" cy="911620"/>
          </a:xfrm>
          <a:prstGeom prst="rect">
            <a:avLst/>
          </a:prstGeom>
        </p:spPr>
      </p:pic>
      <p:sp>
        <p:nvSpPr>
          <p:cNvPr id="251" name="Shape 251"/>
          <p:cNvSpPr/>
          <p:nvPr/>
        </p:nvSpPr>
        <p:spPr>
          <a:xfrm>
            <a:off x="657188" y="2894778"/>
            <a:ext cx="1682568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2800" dirty="0">
                <a:cs typeface="Helvetica" panose="020B0604020202020204" pitchFamily="34" charset="0"/>
              </a:rPr>
              <a:t>Metodo di analisi delle vocazioni di Polo e Ambito Territoriale: esempio Piancavallo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29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503235-0FD3-41D5-B504-01F564A94C2D}"/>
              </a:ext>
            </a:extLst>
          </p:cNvPr>
          <p:cNvSpPr txBox="1"/>
          <p:nvPr/>
        </p:nvSpPr>
        <p:spPr>
          <a:xfrm>
            <a:off x="1079104" y="485204"/>
            <a:ext cx="16427027" cy="630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/>
            <a:r>
              <a:rPr lang="it-IT" sz="3500" dirty="0"/>
              <a:t>Vocazioni – tabella di metodo</a:t>
            </a:r>
            <a:endParaRPr kumimoji="0" lang="it-IT" sz="3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A5D08A1-E3B9-45BC-903B-09731973A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30501"/>
              </p:ext>
            </p:extLst>
          </p:nvPr>
        </p:nvGraphicFramePr>
        <p:xfrm>
          <a:off x="656795" y="4293791"/>
          <a:ext cx="16927047" cy="3063356"/>
        </p:xfrm>
        <a:graphic>
          <a:graphicData uri="http://schemas.openxmlformats.org/drawingml/2006/table">
            <a:tbl>
              <a:tblPr/>
              <a:tblGrid>
                <a:gridCol w="1646445">
                  <a:extLst>
                    <a:ext uri="{9D8B030D-6E8A-4147-A177-3AD203B41FA5}">
                      <a16:colId xmlns:a16="http://schemas.microsoft.com/office/drawing/2014/main" val="1835636528"/>
                    </a:ext>
                  </a:extLst>
                </a:gridCol>
                <a:gridCol w="1412175">
                  <a:extLst>
                    <a:ext uri="{9D8B030D-6E8A-4147-A177-3AD203B41FA5}">
                      <a16:colId xmlns:a16="http://schemas.microsoft.com/office/drawing/2014/main" val="4249944981"/>
                    </a:ext>
                  </a:extLst>
                </a:gridCol>
                <a:gridCol w="1756177">
                  <a:extLst>
                    <a:ext uri="{9D8B030D-6E8A-4147-A177-3AD203B41FA5}">
                      <a16:colId xmlns:a16="http://schemas.microsoft.com/office/drawing/2014/main" val="3113183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4273563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986126867"/>
                    </a:ext>
                  </a:extLst>
                </a:gridCol>
                <a:gridCol w="3360696">
                  <a:extLst>
                    <a:ext uri="{9D8B030D-6E8A-4147-A177-3AD203B41FA5}">
                      <a16:colId xmlns:a16="http://schemas.microsoft.com/office/drawing/2014/main" val="32555291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673893308"/>
                    </a:ext>
                  </a:extLst>
                </a:gridCol>
                <a:gridCol w="3566978">
                  <a:extLst>
                    <a:ext uri="{9D8B030D-6E8A-4147-A177-3AD203B41FA5}">
                      <a16:colId xmlns:a16="http://schemas.microsoft.com/office/drawing/2014/main" val="917276440"/>
                    </a:ext>
                  </a:extLst>
                </a:gridCol>
              </a:tblGrid>
              <a:tr h="5267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POLO/AMBITO 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VOCAZIONE ATTUALE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 POTENZIALE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CLAIM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PROMOTURISMOFVG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OPERATORI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61351"/>
                  </a:ext>
                </a:extLst>
              </a:tr>
              <a:tr h="11702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PIANCAVALLO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VILLAGGIO </a:t>
                      </a:r>
                    </a:p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DELLO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 MONTAGNA DI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▪presenza di strutture sportive di livello     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▪Vocazione già affermata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Nevelandia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▪Scarso numero di posti letto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▪Attuale scarsa partecipazione del Comune alle politiche di sviluppo turistico locale.       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▪Scarsa predisposizione alla collaborazione  tra Cooperativa e operatori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▪Servizi per gare ed allenamenti. 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▪Aree sciabili dedicate. </a:t>
                      </a:r>
                    </a:p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▪Sviluppo offerte e pacchetti  in collaborazione con </a:t>
                      </a:r>
                      <a:r>
                        <a:rPr lang="it-I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Agdv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▪Servizi in linea con il target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▪Pacchetti multisport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▪Sviluppo servizi e noleggi attrezzature sportive</a:t>
                      </a:r>
                      <a:b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▪Spazi alberghieri adeguati alle esigenze degli sportivi 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4162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3E6BCB-4CBC-454E-94CD-6FCD4350AA4E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3219014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226232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3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5A8C997-3C7D-4500-BDCC-0B369F35EF93}"/>
              </a:ext>
            </a:extLst>
          </p:cNvPr>
          <p:cNvSpPr/>
          <p:nvPr/>
        </p:nvSpPr>
        <p:spPr>
          <a:xfrm>
            <a:off x="576064" y="9610319"/>
            <a:ext cx="991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8E3834-8FC5-4F5C-A341-34B164580F3C}"/>
              </a:ext>
            </a:extLst>
          </p:cNvPr>
          <p:cNvSpPr txBox="1"/>
          <p:nvPr/>
        </p:nvSpPr>
        <p:spPr>
          <a:xfrm>
            <a:off x="576064" y="89763"/>
            <a:ext cx="17352912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b="1" dirty="0"/>
              <a:t>Qui Montagna 365: </a:t>
            </a:r>
          </a:p>
          <a:p>
            <a:r>
              <a:rPr lang="it-IT" b="1" dirty="0"/>
              <a:t>Presentazione stagione invernale 2019/2020 e del Piano Strategico Montagna 365 2019-2024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F7D75CB-85EB-4025-B096-39582C447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6EBDA2-663F-4F14-B284-CE0BD58E6166}"/>
              </a:ext>
            </a:extLst>
          </p:cNvPr>
          <p:cNvSpPr txBox="1"/>
          <p:nvPr/>
        </p:nvSpPr>
        <p:spPr>
          <a:xfrm>
            <a:off x="1871192" y="3601616"/>
            <a:ext cx="10945216" cy="2554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Piano strategico Montagna 365 2019-2024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it-IT" dirty="0"/>
              <a:t>Presentazione stagione invernale 2019/20</a:t>
            </a:r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it-IT" dirty="0"/>
          </a:p>
          <a:p>
            <a:pPr marL="514350" marR="0" indent="-51435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Presentazione Squadre FISI 2019/20</a:t>
            </a:r>
          </a:p>
        </p:txBody>
      </p:sp>
    </p:spTree>
    <p:extLst>
      <p:ext uri="{BB962C8B-B14F-4D97-AF65-F5344CB8AC3E}">
        <p14:creationId xmlns:p14="http://schemas.microsoft.com/office/powerpoint/2010/main" val="232488685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8673A81-FC1B-40F9-83DA-EDB4814C1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760" y="9081314"/>
            <a:ext cx="2087216" cy="911620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30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503235-0FD3-41D5-B504-01F564A94C2D}"/>
              </a:ext>
            </a:extLst>
          </p:cNvPr>
          <p:cNvSpPr txBox="1"/>
          <p:nvPr/>
        </p:nvSpPr>
        <p:spPr>
          <a:xfrm>
            <a:off x="1079104" y="485204"/>
            <a:ext cx="16427027" cy="630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/>
            <a:r>
              <a:rPr lang="it-IT" sz="3500" dirty="0"/>
              <a:t>Vocazioni – tabella di metodo</a:t>
            </a:r>
            <a:endParaRPr kumimoji="0" lang="it-IT" sz="3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3E6BCB-4CBC-454E-94CD-6FCD4350AA4E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57A84851-9BB3-4865-A18F-D728D2115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43389"/>
              </p:ext>
            </p:extLst>
          </p:nvPr>
        </p:nvGraphicFramePr>
        <p:xfrm>
          <a:off x="1223120" y="3476168"/>
          <a:ext cx="14977664" cy="4389584"/>
        </p:xfrm>
        <a:graphic>
          <a:graphicData uri="http://schemas.openxmlformats.org/drawingml/2006/table">
            <a:tbl>
              <a:tblPr/>
              <a:tblGrid>
                <a:gridCol w="3239538">
                  <a:extLst>
                    <a:ext uri="{9D8B030D-6E8A-4147-A177-3AD203B41FA5}">
                      <a16:colId xmlns:a16="http://schemas.microsoft.com/office/drawing/2014/main" val="1835636528"/>
                    </a:ext>
                  </a:extLst>
                </a:gridCol>
                <a:gridCol w="7704173">
                  <a:extLst>
                    <a:ext uri="{9D8B030D-6E8A-4147-A177-3AD203B41FA5}">
                      <a16:colId xmlns:a16="http://schemas.microsoft.com/office/drawing/2014/main" val="4249944981"/>
                    </a:ext>
                  </a:extLst>
                </a:gridCol>
                <a:gridCol w="4033953">
                  <a:extLst>
                    <a:ext uri="{9D8B030D-6E8A-4147-A177-3AD203B41FA5}">
                      <a16:colId xmlns:a16="http://schemas.microsoft.com/office/drawing/2014/main" val="31131837"/>
                    </a:ext>
                  </a:extLst>
                </a:gridCol>
              </a:tblGrid>
              <a:tr h="442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VOCAZIONE ATTUALE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 POTENZIALE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6135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PIANCAVALLO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VILLAGGIO DELLO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 MONTAGNA DI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4162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TARVISIO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GENERALISTA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BORDERS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71669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SELLA NEVEA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 PRIMAVERILE, KANIN SLOVENIA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KANIN EXTREME, FREERIDE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850572"/>
                  </a:ext>
                </a:extLst>
              </a:tr>
              <a:tr h="273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FORNI DI SOPRA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FAMIGLIE, SCUOLE, DOLOMITI UNESCO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DOLOMITI UNESCO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58655"/>
                  </a:ext>
                </a:extLst>
              </a:tr>
              <a:tr h="273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SAURIS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NICCHIA SLOW, AUTENTICITA’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LUXURY, UNICITA’, RELAX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57445"/>
                  </a:ext>
                </a:extLst>
              </a:tr>
              <a:tr h="273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SAPPADA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FAMIGLIE, DOLOMITI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FAMIGLIE, CULTURA, TRADIZIONE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754221"/>
                  </a:ext>
                </a:extLst>
              </a:tr>
              <a:tr h="2739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ZONCOLAN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GRUPPI, EST EUROPA, GIOVANI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 E BAITE (ALTA QUALITA’)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378435"/>
                  </a:ext>
                </a:extLst>
              </a:tr>
            </a:tbl>
          </a:graphicData>
        </a:graphic>
      </p:graphicFrame>
      <p:sp>
        <p:nvSpPr>
          <p:cNvPr id="13" name="Shape 251">
            <a:extLst>
              <a:ext uri="{FF2B5EF4-FFF2-40B4-BE49-F238E27FC236}">
                <a16:creationId xmlns:a16="http://schemas.microsoft.com/office/drawing/2014/main" id="{E644B596-5488-4CD7-8E10-465ABC4DAF1A}"/>
              </a:ext>
            </a:extLst>
          </p:cNvPr>
          <p:cNvSpPr/>
          <p:nvPr/>
        </p:nvSpPr>
        <p:spPr>
          <a:xfrm>
            <a:off x="696344" y="2471375"/>
            <a:ext cx="1634581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2800" dirty="0">
                <a:cs typeface="Helvetica" panose="020B0604020202020204" pitchFamily="34" charset="0"/>
              </a:rPr>
              <a:t>Analisi vocazioni di Polo e Ambito</a:t>
            </a:r>
          </a:p>
        </p:txBody>
      </p:sp>
    </p:spTree>
    <p:extLst>
      <p:ext uri="{BB962C8B-B14F-4D97-AF65-F5344CB8AC3E}">
        <p14:creationId xmlns:p14="http://schemas.microsoft.com/office/powerpoint/2010/main" val="220754727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8673A81-FC1B-40F9-83DA-EDB4814C1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760" y="9081314"/>
            <a:ext cx="2087216" cy="911620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31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503235-0FD3-41D5-B504-01F564A94C2D}"/>
              </a:ext>
            </a:extLst>
          </p:cNvPr>
          <p:cNvSpPr txBox="1"/>
          <p:nvPr/>
        </p:nvSpPr>
        <p:spPr>
          <a:xfrm>
            <a:off x="1079104" y="485204"/>
            <a:ext cx="16427027" cy="630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/>
            <a:r>
              <a:rPr lang="it-IT" sz="3500" dirty="0"/>
              <a:t>Vocazioni – tabella di metodo</a:t>
            </a:r>
            <a:endParaRPr kumimoji="0" lang="it-IT" sz="3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3E6BCB-4CBC-454E-94CD-6FCD4350AA4E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sp>
        <p:nvSpPr>
          <p:cNvPr id="13" name="Shape 251">
            <a:extLst>
              <a:ext uri="{FF2B5EF4-FFF2-40B4-BE49-F238E27FC236}">
                <a16:creationId xmlns:a16="http://schemas.microsoft.com/office/drawing/2014/main" id="{E644B596-5488-4CD7-8E10-465ABC4DAF1A}"/>
              </a:ext>
            </a:extLst>
          </p:cNvPr>
          <p:cNvSpPr/>
          <p:nvPr/>
        </p:nvSpPr>
        <p:spPr>
          <a:xfrm>
            <a:off x="791071" y="1777019"/>
            <a:ext cx="1634581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sz="2800" dirty="0">
                <a:cs typeface="Helvetica" panose="020B0604020202020204" pitchFamily="34" charset="0"/>
              </a:rPr>
              <a:t>Analisi vocazioni di Polo e Ambito</a:t>
            </a: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262E64B3-D637-4DDB-990A-8A1F8FB37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91286"/>
              </p:ext>
            </p:extLst>
          </p:nvPr>
        </p:nvGraphicFramePr>
        <p:xfrm>
          <a:off x="682191" y="2532125"/>
          <a:ext cx="16920865" cy="6500753"/>
        </p:xfrm>
        <a:graphic>
          <a:graphicData uri="http://schemas.openxmlformats.org/drawingml/2006/table">
            <a:tbl>
              <a:tblPr/>
              <a:tblGrid>
                <a:gridCol w="4544615">
                  <a:extLst>
                    <a:ext uri="{9D8B030D-6E8A-4147-A177-3AD203B41FA5}">
                      <a16:colId xmlns:a16="http://schemas.microsoft.com/office/drawing/2014/main" val="1835636528"/>
                    </a:ext>
                  </a:extLst>
                </a:gridCol>
                <a:gridCol w="5247451">
                  <a:extLst>
                    <a:ext uri="{9D8B030D-6E8A-4147-A177-3AD203B41FA5}">
                      <a16:colId xmlns:a16="http://schemas.microsoft.com/office/drawing/2014/main" val="4249944981"/>
                    </a:ext>
                  </a:extLst>
                </a:gridCol>
                <a:gridCol w="7128799">
                  <a:extLst>
                    <a:ext uri="{9D8B030D-6E8A-4147-A177-3AD203B41FA5}">
                      <a16:colId xmlns:a16="http://schemas.microsoft.com/office/drawing/2014/main" val="31131837"/>
                    </a:ext>
                  </a:extLst>
                </a:gridCol>
              </a:tblGrid>
              <a:tr h="5487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POLO/AMBITO TERRITORIALE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VOCAZIONE ATTUALE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 POTENZIALE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61351"/>
                  </a:ext>
                </a:extLst>
              </a:tr>
              <a:tr h="41371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PIANCAVALLO E DOLOMITI FRIULANE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NATURA, WILDERNESS E OUTDOOR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POSIZIONAMENTO BRAND UNESCO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741629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PIANCAVALLO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VILLAGGIO DELLO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 MONTAGNA DI 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716692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TARVISIANO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GENERALISTA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PREALPI GIULIE MAB UNESCO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850572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TARVISIO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GENERALISTA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BORDERS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53045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SELLA NEVEA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MONTASIO, NATURA, ESCURSIONISMO, BIKE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WILD, EXTREME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829567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CARNIA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SLOW, BIKE, NATURA, TRADIZIONE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MONTAGNA AUTENTICA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25218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FORNI DI SOPRA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FAMIGLIE, DOLOMITI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DOLOMITI UNESCO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77557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SAURIS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NICCHIA SLOW, AUTENTICITA’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LUXURY, UNICITA’, RELAX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26404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ZONCOLAN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GENERALISTA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 NELLE SUE VARIE ESTENSIONI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852110"/>
                  </a:ext>
                </a:extLst>
              </a:tr>
              <a:tr h="3190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SAPPADA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FAMIGLIE, TRADIZIONE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FAMIGLIA, SPORT, BENESSERE, CULTURA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153627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GEMONESE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CONSOLIDAMENTO BRAND SPORTLAND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58655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VALLI DEL TORRE E NATISONE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 E OUTDOOR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NATURA, OUTDOOR ED ENOGASTRONOMIA «LIKE A LOCAL»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244477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CARSO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TERRITORIO DI SBOCCO ALLA CITTÀ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OUTDOOR 365: LA MONTAGNA PIÙ VICINA AL MARE</a:t>
                      </a:r>
                    </a:p>
                  </a:txBody>
                  <a:tcPr marL="7678" marR="7678" marT="76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196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7587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defTabSz="816461"/>
            <a:r>
              <a:rPr lang="it-IT" dirty="0">
                <a:latin typeface="Calibri"/>
                <a:cs typeface="Calibri"/>
              </a:rPr>
              <a:t>3</a:t>
            </a:r>
            <a:r>
              <a:rPr dirty="0">
                <a:latin typeface="Calibri"/>
                <a:cs typeface="Calibri"/>
              </a:rPr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1" y="9081314"/>
            <a:ext cx="2087216" cy="911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defTabSz="816461"/>
            <a:fld id="{86CB4B4D-7CA3-9044-876B-883B54F8677D}" type="slidenum">
              <a:rPr lang="it-IT" kern="0">
                <a:latin typeface="Calibri"/>
                <a:cs typeface="Calibri"/>
                <a:sym typeface="Calibri"/>
              </a:rPr>
              <a:pPr defTabSz="816461"/>
              <a:t>32</a:t>
            </a:fld>
            <a:endParaRPr lang="it-IT"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1A7604-0C9F-4348-A29F-9881AD09E2CA}"/>
              </a:ext>
            </a:extLst>
          </p:cNvPr>
          <p:cNvSpPr/>
          <p:nvPr/>
        </p:nvSpPr>
        <p:spPr>
          <a:xfrm>
            <a:off x="1223122" y="342554"/>
            <a:ext cx="13771676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461"/>
            <a:r>
              <a:rPr lang="it-IT" sz="3499" dirty="0">
                <a:latin typeface="Calibri"/>
                <a:cs typeface="Helvetica" panose="020B0604020202020204" pitchFamily="34" charset="0"/>
              </a:rPr>
              <a:t>Il piano investimenti tecnici - sintesi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CA92A03-A1CD-401F-8186-D99A0D1B467D}"/>
              </a:ext>
            </a:extLst>
          </p:cNvPr>
          <p:cNvSpPr/>
          <p:nvPr/>
        </p:nvSpPr>
        <p:spPr>
          <a:xfrm>
            <a:off x="1655166" y="5112176"/>
            <a:ext cx="662473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57E70A4-9416-46D9-AEA6-4D296FA82DAE}"/>
              </a:ext>
            </a:extLst>
          </p:cNvPr>
          <p:cNvSpPr/>
          <p:nvPr/>
        </p:nvSpPr>
        <p:spPr>
          <a:xfrm>
            <a:off x="15840744" y="4685364"/>
            <a:ext cx="648072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223122" y="2516438"/>
            <a:ext cx="15409712" cy="569553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In corso programma di investimenti pari a circa 10,7 Mln</a:t>
            </a:r>
          </a:p>
          <a:p>
            <a:pPr marL="457223" indent="-457223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Con i fondi ex Pramollo (circa 21 Mln), è stato definito un piano di interventi 2020 – 21-22;</a:t>
            </a:r>
          </a:p>
          <a:p>
            <a:pPr defTabSz="816461"/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nel 2020 sono </a:t>
            </a:r>
            <a:r>
              <a:rPr lang="it-IT" sz="2801">
                <a:latin typeface="Helvetica" panose="020B0604020202020204" pitchFamily="34" charset="0"/>
                <a:cs typeface="Helvetica" panose="020B0604020202020204" pitchFamily="34" charset="0"/>
              </a:rPr>
              <a:t>allocati oltre 6 Mln</a:t>
            </a: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23" indent="-457223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Sono stati individuati ulteriori 12 Mln di investimenti che sono in fase di approfondimento (non coperti)</a:t>
            </a: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A questi si aggiungono gli 6-8 Mln specifici sugli impianti che dovrebbero essere stanziati per gli </a:t>
            </a:r>
            <a:r>
              <a:rPr lang="it-IT" sz="2801" dirty="0" err="1">
                <a:latin typeface="Helvetica" panose="020B0604020202020204" pitchFamily="34" charset="0"/>
                <a:cs typeface="Helvetica" panose="020B0604020202020204" pitchFamily="34" charset="0"/>
              </a:rPr>
              <a:t>Eyof</a:t>
            </a: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 2023</a:t>
            </a: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r>
              <a:rPr lang="it-IT" sz="2801" dirty="0">
                <a:latin typeface="Helvetica" panose="020B0604020202020204" pitchFamily="34" charset="0"/>
                <a:cs typeface="Helvetica" panose="020B0604020202020204" pitchFamily="34" charset="0"/>
              </a:rPr>
              <a:t>Per Sappada sono stati stimati ulteriori 10/12 Mln</a:t>
            </a:r>
          </a:p>
          <a:p>
            <a:pPr marL="514376" indent="-514376" defTabSz="816461">
              <a:buFont typeface="Wingdings" panose="05000000000000000000" pitchFamily="2" charset="2"/>
              <a:buChar char="Ø"/>
            </a:pPr>
            <a:endParaRPr lang="it-IT" sz="28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4779D7B-3F1F-4A5D-B1D4-64E82A415DF9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25021874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pPr defTabSz="816461"/>
            <a:r>
              <a:rPr lang="it-IT" dirty="0">
                <a:latin typeface="Calibri"/>
                <a:cs typeface="Calibri"/>
              </a:rPr>
              <a:t>3</a:t>
            </a:r>
            <a:r>
              <a:rPr dirty="0">
                <a:latin typeface="Calibri"/>
                <a:cs typeface="Calibri"/>
              </a:rPr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1" y="9081314"/>
            <a:ext cx="2087216" cy="911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857135" y="9665946"/>
            <a:ext cx="301134" cy="488044"/>
          </a:xfrm>
        </p:spPr>
        <p:txBody>
          <a:bodyPr/>
          <a:lstStyle/>
          <a:p>
            <a:pPr defTabSz="816461"/>
            <a:fld id="{86CB4B4D-7CA3-9044-876B-883B54F8677D}" type="slidenum">
              <a:rPr lang="it-IT" kern="0">
                <a:latin typeface="Calibri"/>
                <a:cs typeface="Calibri"/>
                <a:sym typeface="Calibri"/>
              </a:rPr>
              <a:pPr defTabSz="816461"/>
              <a:t>33</a:t>
            </a:fld>
            <a:endParaRPr lang="it-IT"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A75121B-61FD-4357-84F8-A3D9FEF2AE53}"/>
              </a:ext>
            </a:extLst>
          </p:cNvPr>
          <p:cNvSpPr/>
          <p:nvPr/>
        </p:nvSpPr>
        <p:spPr>
          <a:xfrm>
            <a:off x="525459" y="462980"/>
            <a:ext cx="18259008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461"/>
            <a:r>
              <a:rPr lang="it-IT" sz="3499" dirty="0">
                <a:latin typeface="Calibri"/>
                <a:cs typeface="Calibri"/>
              </a:rPr>
              <a:t>Investimenti pianificati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698BD3-86E7-49E8-9392-97800E676DB1}"/>
              </a:ext>
            </a:extLst>
          </p:cNvPr>
          <p:cNvSpPr/>
          <p:nvPr/>
        </p:nvSpPr>
        <p:spPr>
          <a:xfrm>
            <a:off x="5795627" y="869647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6461"/>
            <a:r>
              <a:rPr lang="it-IT" dirty="0">
                <a:latin typeface="Calibri" panose="020F0502020204030204" pitchFamily="34" charset="0"/>
                <a:cs typeface="Calibri"/>
              </a:rPr>
              <a:t>TOTALE: 21 Milioni circa</a:t>
            </a:r>
          </a:p>
        </p:txBody>
      </p:sp>
      <p:graphicFrame>
        <p:nvGraphicFramePr>
          <p:cNvPr id="7" name="Grafico 6"/>
          <p:cNvGraphicFramePr/>
          <p:nvPr/>
        </p:nvGraphicFramePr>
        <p:xfrm>
          <a:off x="2591273" y="1660422"/>
          <a:ext cx="13465496" cy="69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32D789-3690-4FCC-B937-B34A69FD0862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36633884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406714" y="1351191"/>
            <a:ext cx="13771675" cy="8463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34</a:t>
            </a:fld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1A7604-0C9F-4348-A29F-9881AD09E2CA}"/>
              </a:ext>
            </a:extLst>
          </p:cNvPr>
          <p:cNvSpPr/>
          <p:nvPr/>
        </p:nvSpPr>
        <p:spPr>
          <a:xfrm>
            <a:off x="1223120" y="342553"/>
            <a:ext cx="1377167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Passi in corso e prossimi passi</a:t>
            </a:r>
          </a:p>
        </p:txBody>
      </p:sp>
      <p:sp>
        <p:nvSpPr>
          <p:cNvPr id="9" name="Shape 251">
            <a:extLst>
              <a:ext uri="{FF2B5EF4-FFF2-40B4-BE49-F238E27FC236}">
                <a16:creationId xmlns:a16="http://schemas.microsoft.com/office/drawing/2014/main" id="{4E7216F1-C17F-47EC-A212-DF92B3B29D5F}"/>
              </a:ext>
            </a:extLst>
          </p:cNvPr>
          <p:cNvSpPr/>
          <p:nvPr/>
        </p:nvSpPr>
        <p:spPr>
          <a:xfrm>
            <a:off x="1406714" y="1687116"/>
            <a:ext cx="14034412" cy="7232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b="1" dirty="0"/>
              <a:t>Passi in corso</a:t>
            </a:r>
          </a:p>
          <a:p>
            <a:pPr marL="514350" indent="-51435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Discussione con Assessore e  Direzione Centrale Attività Produttive </a:t>
            </a:r>
          </a:p>
          <a:p>
            <a:pPr marL="514350" indent="-51435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Incontro / passaggio con Presidenza;  incontri preparativi in corso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Condivisione con tecnici e responsabili interni di PromoTurismoFVG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Incontro con stakeholders rilevanti (Federalberghi, Consorzi, GAL, UTI …)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Conferenza stampa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Prossimi Passi</a:t>
            </a:r>
            <a:endParaRPr lang="it-IT" sz="2400" dirty="0"/>
          </a:p>
          <a:p>
            <a:endParaRPr lang="it-IT" sz="2400" dirty="0"/>
          </a:p>
          <a:p>
            <a:pPr marL="457200" indent="-457200">
              <a:buFont typeface="+mj-lt"/>
              <a:buAutoNum type="arabicPeriod" startAt="6"/>
            </a:pPr>
            <a:r>
              <a:rPr lang="it-IT" sz="2400" dirty="0"/>
              <a:t>Adozione del Piano da parte della Giunta regionale, con calendario/programmazione finanziaria</a:t>
            </a:r>
          </a:p>
          <a:p>
            <a:pPr marL="514350" indent="-514350">
              <a:buFont typeface="+mj-lt"/>
              <a:buAutoNum type="arabicPeriod" startAt="6"/>
            </a:pPr>
            <a:endParaRPr lang="it-IT" sz="2400" dirty="0"/>
          </a:p>
          <a:p>
            <a:pPr marL="457200" indent="-457200">
              <a:buFont typeface="+mj-lt"/>
              <a:buAutoNum type="arabicPeriod" startAt="6"/>
            </a:pPr>
            <a:r>
              <a:rPr lang="it-IT" sz="2400" dirty="0"/>
              <a:t>Incontri di presentazione e condivisione sui Territori (Poli, Ambiti)</a:t>
            </a:r>
            <a:endParaRPr lang="it-IT" sz="2400" dirty="0">
              <a:cs typeface="Helvetica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357DCA0-6283-474A-AEDF-CE5060F24BC0}"/>
              </a:ext>
            </a:extLst>
          </p:cNvPr>
          <p:cNvSpPr/>
          <p:nvPr/>
        </p:nvSpPr>
        <p:spPr>
          <a:xfrm>
            <a:off x="15552754" y="2335188"/>
            <a:ext cx="645479" cy="7078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E382A4A-E014-4DC5-9DF6-1FD33EFFF439}"/>
              </a:ext>
            </a:extLst>
          </p:cNvPr>
          <p:cNvSpPr/>
          <p:nvPr/>
        </p:nvSpPr>
        <p:spPr>
          <a:xfrm>
            <a:off x="15559932" y="3127276"/>
            <a:ext cx="645479" cy="7078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571500" marR="0" indent="-5715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9FF0B6E-CF72-4DB8-9DB6-2D224E5DF9FE}"/>
              </a:ext>
            </a:extLst>
          </p:cNvPr>
          <p:cNvSpPr/>
          <p:nvPr/>
        </p:nvSpPr>
        <p:spPr>
          <a:xfrm>
            <a:off x="15559929" y="7546666"/>
            <a:ext cx="645479" cy="7078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840F89E-7C1E-4330-B3E7-E5786CC7E8AF}"/>
              </a:ext>
            </a:extLst>
          </p:cNvPr>
          <p:cNvSpPr/>
          <p:nvPr/>
        </p:nvSpPr>
        <p:spPr>
          <a:xfrm>
            <a:off x="15559931" y="3931562"/>
            <a:ext cx="645479" cy="7078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571500" marR="0" indent="-5715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B0B0EB2-0175-43D1-ABC6-5934D8989041}"/>
              </a:ext>
            </a:extLst>
          </p:cNvPr>
          <p:cNvSpPr/>
          <p:nvPr/>
        </p:nvSpPr>
        <p:spPr>
          <a:xfrm>
            <a:off x="15568800" y="8374003"/>
            <a:ext cx="645479" cy="7078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EC9BC56-A036-4EC0-847B-08CF66C764CF}"/>
              </a:ext>
            </a:extLst>
          </p:cNvPr>
          <p:cNvSpPr/>
          <p:nvPr/>
        </p:nvSpPr>
        <p:spPr>
          <a:xfrm>
            <a:off x="15555305" y="4723650"/>
            <a:ext cx="645479" cy="7078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571500" marR="0" indent="-5715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48137D8-4E66-496F-8932-0CDCF4EC2E14}"/>
              </a:ext>
            </a:extLst>
          </p:cNvPr>
          <p:cNvSpPr/>
          <p:nvPr/>
        </p:nvSpPr>
        <p:spPr>
          <a:xfrm>
            <a:off x="15559929" y="5515738"/>
            <a:ext cx="645479" cy="70788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571500" marR="0" indent="-5715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BF9535F-28BC-44EB-8A50-59E93D8F1DB7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3781295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5959"/>
          <a:stretch/>
        </p:blipFill>
        <p:spPr>
          <a:xfrm>
            <a:off x="3109326" y="6412"/>
            <a:ext cx="3024336" cy="2419437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8" y="2539037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692375" y="9746191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35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DE632D-D1C5-4009-98FB-0027D4F90FB8}"/>
              </a:ext>
            </a:extLst>
          </p:cNvPr>
          <p:cNvSpPr txBox="1"/>
          <p:nvPr/>
        </p:nvSpPr>
        <p:spPr>
          <a:xfrm>
            <a:off x="503756" y="9746191"/>
            <a:ext cx="18530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4F0ACA-4DB0-48EE-BF22-5F3BDA029316}"/>
              </a:ext>
            </a:extLst>
          </p:cNvPr>
          <p:cNvSpPr txBox="1"/>
          <p:nvPr/>
        </p:nvSpPr>
        <p:spPr>
          <a:xfrm>
            <a:off x="2411252" y="5047859"/>
            <a:ext cx="13465496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600" b="1" dirty="0"/>
              <a:t>Grazie</a:t>
            </a:r>
            <a:endParaRPr kumimoji="0" lang="it-IT" sz="6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63A9CC-286E-4D29-AFA1-82FBC3594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976" y="-11560"/>
            <a:ext cx="3024336" cy="243436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CEFD7AB-6E55-4D85-BBDE-7FD51646E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7631" y="-15539"/>
            <a:ext cx="3302408" cy="243354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6F2D590-AC6A-4896-8A3A-D6879A7F9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1037" y="-55236"/>
            <a:ext cx="2957792" cy="247323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0092" b="8017"/>
          <a:stretch/>
        </p:blipFill>
        <p:spPr>
          <a:xfrm>
            <a:off x="9144000" y="-26918"/>
            <a:ext cx="2987209" cy="244492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r="11287"/>
          <a:stretch/>
        </p:blipFill>
        <p:spPr bwMode="auto">
          <a:xfrm>
            <a:off x="-1016" y="-2532"/>
            <a:ext cx="3110342" cy="2436074"/>
          </a:xfrm>
          <a:prstGeom prst="rect">
            <a:avLst/>
          </a:prstGeom>
          <a:noFill/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5739500F-1C06-41C2-9B89-1A78BBDAAB21}"/>
              </a:ext>
            </a:extLst>
          </p:cNvPr>
          <p:cNvSpPr/>
          <p:nvPr/>
        </p:nvSpPr>
        <p:spPr>
          <a:xfrm>
            <a:off x="576064" y="9610319"/>
            <a:ext cx="991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0159094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4</a:t>
            </a:fld>
            <a:endParaRPr lang="it-IT" dirty="0"/>
          </a:p>
        </p:txBody>
      </p:sp>
      <p:sp>
        <p:nvSpPr>
          <p:cNvPr id="9" name="Shape 251">
            <a:extLst>
              <a:ext uri="{FF2B5EF4-FFF2-40B4-BE49-F238E27FC236}">
                <a16:creationId xmlns:a16="http://schemas.microsoft.com/office/drawing/2014/main" id="{5A05374F-07DD-4CC8-861A-97C19948EF2C}"/>
              </a:ext>
            </a:extLst>
          </p:cNvPr>
          <p:cNvSpPr/>
          <p:nvPr/>
        </p:nvSpPr>
        <p:spPr>
          <a:xfrm>
            <a:off x="1476868" y="3055268"/>
            <a:ext cx="15588012" cy="655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Forum del Turismo: Verso il 2025 – Trieste  (ottobre 2017)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Stati Generali della Montagna – Manifesto della Montagna – Tolmezzo (novembre 2018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Documento di Economia e Finanza Regionale (novembre 2018)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Qui Montagna 365 – Udine  (maggio 2019)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Condivisione con Assessorato e Direzione Centrale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cs typeface="Helvetica" panose="020B0604020202020204" pitchFamily="34" charset="0"/>
              </a:rPr>
              <a:t>Condivisione con la Presidenza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Condivisione interna con tecnici e Capi Polo PTFVG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/>
                </a:solidFill>
                <a:cs typeface="Helvetica" panose="020B0604020202020204" pitchFamily="34" charset="0"/>
              </a:rPr>
              <a:t>Presentazione primo gruppo operatori (oggi)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B233A8A-6AD9-4DAA-A9E0-F2C859D9D193}"/>
              </a:ext>
            </a:extLst>
          </p:cNvPr>
          <p:cNvSpPr/>
          <p:nvPr/>
        </p:nvSpPr>
        <p:spPr>
          <a:xfrm>
            <a:off x="-865112" y="460203"/>
            <a:ext cx="193701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cs typeface="Helvetica" panose="020B0604020202020204" pitchFamily="34" charset="0"/>
              </a:rPr>
              <a:t>		</a:t>
            </a:r>
            <a:r>
              <a:rPr lang="it-IT" sz="3500" dirty="0"/>
              <a:t>Il percorso di progettazione</a:t>
            </a:r>
            <a:endParaRPr lang="it-IT" sz="3500" b="1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6839877-633D-4A9D-AEE7-C2B46DBE895C}"/>
              </a:ext>
            </a:extLst>
          </p:cNvPr>
          <p:cNvSpPr/>
          <p:nvPr/>
        </p:nvSpPr>
        <p:spPr>
          <a:xfrm>
            <a:off x="1511152" y="1687116"/>
            <a:ext cx="15306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Piano strategico Montagna 365 tiene conto degli output emersi dai seguenti step di progettazione, di cui alleghiamo documentazione:</a:t>
            </a:r>
            <a:endParaRPr lang="it-IT" i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73A66B7-E679-430B-8383-668FED0CB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7998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675603" y="1975148"/>
            <a:ext cx="13955269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Lo scenario climatico – sintesi ………………………….............	p. 3</a:t>
            </a:r>
          </a:p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Situazione attuale poli sciistici  …………………………............	p. 8</a:t>
            </a:r>
          </a:p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Alcuni casi di evoluzione …………………………......................	p. 16</a:t>
            </a:r>
          </a:p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SWOT Analysis ………………………….....................................	p. 20</a:t>
            </a:r>
          </a:p>
          <a:p>
            <a:pPr marL="571500" indent="-571500">
              <a:buFont typeface="+mj-lt"/>
              <a:buAutoNum type="arabicPeriod"/>
            </a:pPr>
            <a:r>
              <a:rPr lang="it-IT" dirty="0">
                <a:cs typeface="Helvetica" panose="020B0604020202020204" pitchFamily="34" charset="0"/>
              </a:rPr>
              <a:t>Sviluppo strategico generale e macro obiettivi …............	p. 33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dirty="0">
                <a:cs typeface="Helvetica" panose="020B0604020202020204" pitchFamily="34" charset="0"/>
              </a:rPr>
              <a:t>Territorio montano tra poli e ambiti ………………...............	p. 42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dirty="0">
                <a:cs typeface="Helvetica" panose="020B0604020202020204" pitchFamily="34" charset="0"/>
              </a:rPr>
              <a:t>Strategie di marketing ……………….....................................	p. 54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dirty="0">
                <a:cs typeface="Helvetica" panose="020B0604020202020204" pitchFamily="34" charset="0"/>
              </a:rPr>
              <a:t>Strategie di investimenti tecnici ………………......................	p. 68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t-IT" dirty="0">
                <a:cs typeface="Helvetica" panose="020B0604020202020204" pitchFamily="34" charset="0"/>
              </a:rPr>
              <a:t>Elementi organizzativi e prossimi passi ….........................	p. 77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9733" y="9856794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5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11AED6-D692-40E1-8DE8-EE26961A989F}"/>
              </a:ext>
            </a:extLst>
          </p:cNvPr>
          <p:cNvSpPr txBox="1"/>
          <p:nvPr/>
        </p:nvSpPr>
        <p:spPr>
          <a:xfrm>
            <a:off x="287016" y="7231732"/>
            <a:ext cx="9354518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6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Allegati</a:t>
            </a:r>
          </a:p>
          <a:p>
            <a:r>
              <a:rPr lang="it-IT" sz="2600" i="1" dirty="0"/>
              <a:t>	A. L’evoluzione climatica </a:t>
            </a:r>
          </a:p>
          <a:p>
            <a:r>
              <a:rPr kumimoji="0" lang="it-IT" sz="2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	B. </a:t>
            </a:r>
            <a:r>
              <a:rPr lang="it-IT" sz="2600" i="1" dirty="0"/>
              <a:t>Piano investimenti in corso</a:t>
            </a:r>
            <a:endParaRPr kumimoji="0" lang="it-IT" sz="2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lang="it-IT" sz="2600" i="1" dirty="0"/>
              <a:t>	C. Tariffe retail stagione invernale 2019/20</a:t>
            </a:r>
          </a:p>
          <a:p>
            <a:r>
              <a:rPr lang="it-IT" sz="2600" i="1" dirty="0"/>
              <a:t>	D. Forum del Turismo in FVG Linee Guida (settembre 2017)</a:t>
            </a:r>
          </a:p>
        </p:txBody>
      </p:sp>
      <p:cxnSp>
        <p:nvCxnSpPr>
          <p:cNvPr id="13" name="Connettore diritto 12"/>
          <p:cNvCxnSpPr/>
          <p:nvPr/>
        </p:nvCxnSpPr>
        <p:spPr>
          <a:xfrm>
            <a:off x="1675603" y="6943700"/>
            <a:ext cx="13013013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43B24D-376C-476B-BA72-0D946B2EA1E3}"/>
              </a:ext>
            </a:extLst>
          </p:cNvPr>
          <p:cNvSpPr txBox="1"/>
          <p:nvPr/>
        </p:nvSpPr>
        <p:spPr>
          <a:xfrm>
            <a:off x="9144000" y="7231732"/>
            <a:ext cx="8821268" cy="1692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endParaRPr kumimoji="0" lang="it-IT" sz="2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r>
              <a:rPr kumimoji="0" lang="it-IT" sz="2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E. </a:t>
            </a:r>
            <a:r>
              <a:rPr lang="it-IT" sz="2600" i="1" dirty="0"/>
              <a:t>Stati generali della Montagna (novembre 2018)</a:t>
            </a:r>
          </a:p>
          <a:p>
            <a:r>
              <a:rPr lang="it-IT" sz="2600" i="1" dirty="0"/>
              <a:t>F. Documento di Economia e Finanza Regionale (novembre 2018)</a:t>
            </a:r>
          </a:p>
          <a:p>
            <a:r>
              <a:rPr kumimoji="0" lang="it-IT" sz="2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G. </a:t>
            </a:r>
            <a:r>
              <a:rPr lang="it-IT" sz="2600" i="1" dirty="0"/>
              <a:t>Punto stampa: Qui Montagna 365 giorni (maggio 2019)</a:t>
            </a:r>
            <a:endParaRPr kumimoji="0" lang="it-IT" sz="2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42867D5-46C7-45E4-B3DF-98F2182058C8}"/>
              </a:ext>
            </a:extLst>
          </p:cNvPr>
          <p:cNvSpPr txBox="1"/>
          <p:nvPr/>
        </p:nvSpPr>
        <p:spPr>
          <a:xfrm>
            <a:off x="4595026" y="318964"/>
            <a:ext cx="909800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/>
            <a:r>
              <a:rPr lang="it-IT" sz="3600" b="1" dirty="0"/>
              <a:t>1. Montagna365: Piano strategico 2019-2024</a:t>
            </a:r>
            <a:r>
              <a:rPr lang="it-IT" sz="36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54940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22732" y="1768637"/>
            <a:ext cx="17835535" cy="7848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Attualmente, sulle Alpi,  la tendenza verso inverni con poca neve è statisticamente significativa nella maggior parte delle stazioni situate </a:t>
            </a:r>
            <a:r>
              <a:rPr lang="it-IT" sz="2800" b="1" dirty="0">
                <a:cs typeface="Helvetica" panose="020B0604020202020204" pitchFamily="34" charset="0"/>
              </a:rPr>
              <a:t>al di sotto dei 1300 mt.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La maggior parte delle stazioni mostra un </a:t>
            </a:r>
            <a:r>
              <a:rPr lang="it-IT" sz="2800" b="1" dirty="0">
                <a:cs typeface="Helvetica" panose="020B0604020202020204" pitchFamily="34" charset="0"/>
              </a:rPr>
              <a:t>netto calo dei giorni con suolo innevato</a:t>
            </a:r>
            <a:r>
              <a:rPr lang="it-IT" sz="2800" dirty="0">
                <a:cs typeface="Helvetica" panose="020B0604020202020204" pitchFamily="34" charset="0"/>
              </a:rPr>
              <a:t>, indipendentemente dalla loro altitudine  o posizione ( neve tardiva e/o disgelo anticipato); si stima una riduzione di 15-30 giorni della stagione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La cosiddetta «LAN» ( linea affidabilità neve) si attesta intorno ai 1500 mt, e cresce di 150 mt per ogni grado di incremento di temperatura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In Austria stanno progressivamente dismettendo le aree sciistiche fra i 1600-1200 mt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8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800" dirty="0">
                <a:cs typeface="Helvetica" panose="020B0604020202020204" pitchFamily="34" charset="0"/>
              </a:rPr>
              <a:t>Il cambiamento climatico porterà al 2030 ad una diminuzione di turisti «invernali» stimata 5/7% ( Nord Ovest Alpi)  al 15% ( Nord Est); si tralasciano le stime oltre questa data </a:t>
            </a:r>
          </a:p>
          <a:p>
            <a:endParaRPr lang="it-IT" sz="2800" dirty="0">
              <a:cs typeface="Helvetica" panose="020B0604020202020204" pitchFamily="34" charset="0"/>
            </a:endParaRPr>
          </a:p>
          <a:p>
            <a:endParaRPr lang="it-IT" sz="2800" dirty="0">
              <a:cs typeface="Helvetica" panose="020B0604020202020204" pitchFamily="34" charset="0"/>
            </a:endParaRPr>
          </a:p>
          <a:p>
            <a:pPr lvl="7"/>
            <a:endParaRPr lang="it-IT" sz="2800" i="1" dirty="0">
              <a:cs typeface="Helvetica" panose="020B0604020202020204" pitchFamily="34" charset="0"/>
            </a:endParaRPr>
          </a:p>
          <a:p>
            <a:pPr lvl="7"/>
            <a:r>
              <a:rPr lang="it-IT" sz="2800" b="1" i="1" dirty="0">
                <a:cs typeface="Helvetica" panose="020B0604020202020204" pitchFamily="34" charset="0"/>
              </a:rPr>
              <a:t>Si tratta di un fenomeno in atto,  generalizzato, oramai conclamato, ma progressivo non repentino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290938" y="386905"/>
            <a:ext cx="175660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L’evoluzione climatica generale e gli scenari futuri	 - sintesi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6</a:t>
            </a:fld>
            <a:endParaRPr lang="it-IT" dirty="0"/>
          </a:p>
        </p:txBody>
      </p:sp>
      <p:sp>
        <p:nvSpPr>
          <p:cNvPr id="8" name="Freccia destra con strisce 7">
            <a:extLst>
              <a:ext uri="{FF2B5EF4-FFF2-40B4-BE49-F238E27FC236}">
                <a16:creationId xmlns:a16="http://schemas.microsoft.com/office/drawing/2014/main" id="{CC478EF9-5349-46C7-9295-32218904F814}"/>
              </a:ext>
            </a:extLst>
          </p:cNvPr>
          <p:cNvSpPr/>
          <p:nvPr/>
        </p:nvSpPr>
        <p:spPr>
          <a:xfrm rot="5400000">
            <a:off x="8677909" y="8158323"/>
            <a:ext cx="792088" cy="720080"/>
          </a:xfrm>
          <a:prstGeom prst="strip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ED11E51-F5FD-448C-B36D-BE2C9F676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8501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1CC619C-0AA4-4D65-A4E7-A711DB208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251" name="Shape 251"/>
          <p:cNvSpPr/>
          <p:nvPr/>
        </p:nvSpPr>
        <p:spPr>
          <a:xfrm>
            <a:off x="295148" y="1445848"/>
            <a:ext cx="17835535" cy="8217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La cosiddetta «LAN» (linea affidabilità neve) si attesta intorno ai 1500 mt, e cresce di 150 mt per ogni grado di incremento di temperatura; le stazioni sciistiche del FVG si attestano fra i </a:t>
            </a:r>
            <a:r>
              <a:rPr lang="it-IT" sz="2400" b="1" dirty="0">
                <a:cs typeface="Helvetica" panose="020B0604020202020204" pitchFamily="34" charset="0"/>
              </a:rPr>
              <a:t>1000-1900 mt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b="1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Nelle Alpi Giulie dal 1850 ad oggi la temperatura a quota 2200mt è aumentata di 1,7°; in 30 anni i ghiacciai si sono ridotti dell’82%.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La linea di equilibrio della Criosfera  si sposterà da 2700 a 3000 nei prossimi 10 anni.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Il numero di giorni di gelo è in calo: nel 1991/2005 oscillavano intorno a 60 giorni, negli ultimi 5 anni si attestano a 40 giorni.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E’ in atto un </a:t>
            </a:r>
            <a:r>
              <a:rPr lang="it-IT" sz="2400" b="1" dirty="0">
                <a:cs typeface="Helvetica" panose="020B0604020202020204" pitchFamily="34" charset="0"/>
              </a:rPr>
              <a:t>decremento della piovosità</a:t>
            </a:r>
            <a:r>
              <a:rPr lang="it-IT" sz="2400" dirty="0">
                <a:cs typeface="Helvetica" panose="020B0604020202020204" pitchFamily="34" charset="0"/>
              </a:rPr>
              <a:t>, soprattutto in Primavera-Estate. Mentre in Inverno le statistiche al momento non sono significative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D’inverno si attende un incremento di 1-2° della temperatura nei prossimi 20 anni, d’estate di 2-3°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cs typeface="Helvetica" panose="020B0604020202020204" pitchFamily="34" charset="0"/>
              </a:rPr>
              <a:t>Come conseguenza, il costo di gestione degli impianti sciistici è destinato a salire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pPr lvl="7"/>
            <a:endParaRPr lang="it-IT" sz="2400" i="1" dirty="0">
              <a:cs typeface="Helvetica" panose="020B0604020202020204" pitchFamily="34" charset="0"/>
            </a:endParaRPr>
          </a:p>
          <a:p>
            <a:pPr lvl="7"/>
            <a:r>
              <a:rPr lang="it-IT" sz="2400" b="1" i="1" dirty="0">
                <a:cs typeface="Helvetica" panose="020B0604020202020204" pitchFamily="34" charset="0"/>
              </a:rPr>
              <a:t>Anche per il FVG si tratta di un fenomeno in atto,  generalizzato, oramai conclamato, ma progressivo non repentino; il FVG ha lo svantaggio di essere una delle aree più esposte visto l’altitudine, ma …..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503756" y="345821"/>
            <a:ext cx="182590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L’evoluzione climatica in Friuli Venezia Giulia - sintesi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7</a:t>
            </a:fld>
            <a:endParaRPr lang="it-IT" dirty="0"/>
          </a:p>
        </p:txBody>
      </p:sp>
      <p:sp>
        <p:nvSpPr>
          <p:cNvPr id="3" name="Freccia destra con strisce 2">
            <a:extLst>
              <a:ext uri="{FF2B5EF4-FFF2-40B4-BE49-F238E27FC236}">
                <a16:creationId xmlns:a16="http://schemas.microsoft.com/office/drawing/2014/main" id="{1283D528-B7D2-4082-936F-4DE4851103B6}"/>
              </a:ext>
            </a:extLst>
          </p:cNvPr>
          <p:cNvSpPr/>
          <p:nvPr/>
        </p:nvSpPr>
        <p:spPr>
          <a:xfrm rot="5400000">
            <a:off x="8747955" y="7915808"/>
            <a:ext cx="792088" cy="720080"/>
          </a:xfrm>
          <a:prstGeom prst="strip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95557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22732" y="1732850"/>
            <a:ext cx="17835535" cy="790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cs typeface="Helvetica" panose="020B0604020202020204" pitchFamily="34" charset="0"/>
            </a:endParaRPr>
          </a:p>
          <a:p>
            <a:r>
              <a:rPr lang="it-IT" sz="2400" dirty="0">
                <a:cs typeface="Helvetica" panose="020B0604020202020204" pitchFamily="34" charset="0"/>
              </a:rPr>
              <a:t>Per pianificare i prossimi 5-10 anni della montagna FVG  dovremmo tenere in considerazione tutti e 3 i fattori principali:</a:t>
            </a:r>
          </a:p>
          <a:p>
            <a:r>
              <a:rPr lang="it-IT" sz="2400" dirty="0">
                <a:cs typeface="Helvetica" panose="020B0604020202020204" pitchFamily="34" charset="0"/>
              </a:rPr>
              <a:t> </a:t>
            </a:r>
          </a:p>
          <a:p>
            <a:r>
              <a:rPr lang="it-IT" sz="2400" dirty="0">
                <a:cs typeface="Helvetica" panose="020B0604020202020204" pitchFamily="34" charset="0"/>
              </a:rPr>
              <a:t>I) </a:t>
            </a:r>
            <a:r>
              <a:rPr lang="it-IT" sz="2400" b="1" dirty="0">
                <a:cs typeface="Helvetica" panose="020B0604020202020204" pitchFamily="34" charset="0"/>
              </a:rPr>
              <a:t>L’innalzamento della temperatura</a:t>
            </a:r>
            <a:r>
              <a:rPr lang="it-IT" sz="2400" dirty="0">
                <a:cs typeface="Helvetica" panose="020B0604020202020204" pitchFamily="34" charset="0"/>
              </a:rPr>
              <a:t>, come evidenziato nelle pagine precedenti, e di tutti i suoi risvolti; e questa è sicuramente un’area di significativo rischio, progressivo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r>
              <a:rPr lang="it-IT" sz="2400" dirty="0">
                <a:cs typeface="Helvetica" panose="020B0604020202020204" pitchFamily="34" charset="0"/>
              </a:rPr>
              <a:t>II) La </a:t>
            </a:r>
            <a:r>
              <a:rPr lang="it-IT" sz="2400" b="1" dirty="0">
                <a:cs typeface="Helvetica" panose="020B0604020202020204" pitchFamily="34" charset="0"/>
              </a:rPr>
              <a:t>maggiore disponibilità di giorni «caldi» o «poco piovosi</a:t>
            </a:r>
            <a:r>
              <a:rPr lang="it-IT" sz="2400" dirty="0">
                <a:cs typeface="Helvetica" panose="020B0604020202020204" pitchFamily="34" charset="0"/>
              </a:rPr>
              <a:t>» che rappresentano un’opportunità per aumentare l’offerta e le presenze in primavera e autunno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sz="2400" dirty="0">
              <a:cs typeface="Helvetica" panose="020B0604020202020204" pitchFamily="34" charset="0"/>
            </a:endParaRPr>
          </a:p>
          <a:p>
            <a:r>
              <a:rPr lang="it-IT" sz="2400" dirty="0">
                <a:cs typeface="Helvetica" panose="020B0604020202020204" pitchFamily="34" charset="0"/>
              </a:rPr>
              <a:t>III) La </a:t>
            </a:r>
            <a:r>
              <a:rPr lang="it-IT" sz="2400" b="1" dirty="0">
                <a:cs typeface="Helvetica" panose="020B0604020202020204" pitchFamily="34" charset="0"/>
              </a:rPr>
              <a:t>mutazione dei gusti e delle attitudini dei turisti</a:t>
            </a:r>
            <a:r>
              <a:rPr lang="it-IT" sz="2400" dirty="0">
                <a:cs typeface="Helvetica" panose="020B0604020202020204" pitchFamily="34" charset="0"/>
              </a:rPr>
              <a:t>, che si sono evoluti e cambiano: meno ore sullo sci ( «sciatori seriali», interesse per altre esperienze sulla neve, wellness, montagna estiva per outdoor e «far fatica», enogastronomia)</a:t>
            </a:r>
          </a:p>
          <a:p>
            <a:endParaRPr lang="it-IT" sz="2400" dirty="0">
              <a:cs typeface="Helvetica" panose="020B0604020202020204" pitchFamily="34" charset="0"/>
            </a:endParaRPr>
          </a:p>
          <a:p>
            <a:endParaRPr lang="it-IT" sz="2400" dirty="0">
              <a:cs typeface="Helvetica" panose="020B0604020202020204" pitchFamily="34" charset="0"/>
            </a:endParaRPr>
          </a:p>
          <a:p>
            <a:r>
              <a:rPr lang="it-IT" sz="2400" dirty="0">
                <a:cs typeface="Helvetica" panose="020B0604020202020204" pitchFamily="34" charset="0"/>
              </a:rPr>
              <a:t>Gli ultimi 2 fattori rappresentano di fatto una grande opportunità, come lo dimostrano i casi citati nel capitolo 3.</a:t>
            </a:r>
          </a:p>
          <a:p>
            <a:endParaRPr lang="it-IT" sz="2400" dirty="0">
              <a:cs typeface="Helvetica" panose="020B0604020202020204" pitchFamily="34" charset="0"/>
            </a:endParaRPr>
          </a:p>
          <a:p>
            <a:endParaRPr lang="it-IT" sz="2400" dirty="0">
              <a:cs typeface="Helvetica" panose="020B0604020202020204" pitchFamily="34" charset="0"/>
            </a:endParaRPr>
          </a:p>
          <a:p>
            <a:endParaRPr lang="it-IT" sz="2400" dirty="0">
              <a:cs typeface="Helvetica" panose="020B0604020202020204" pitchFamily="34" charset="0"/>
            </a:endParaRPr>
          </a:p>
          <a:p>
            <a:endParaRPr lang="it-IT" sz="2400" dirty="0">
              <a:cs typeface="Helvetica" panose="020B0604020202020204" pitchFamily="34" charset="0"/>
            </a:endParaRPr>
          </a:p>
          <a:p>
            <a:r>
              <a:rPr lang="it-IT" sz="2400" b="1" i="1" dirty="0">
                <a:cs typeface="Helvetica" panose="020B0604020202020204" pitchFamily="34" charset="0"/>
              </a:rPr>
              <a:t>….sarà importante quindi mirare gli investimenti tecnici in modo che siano fungibili per Inverno ed Estate e quelli di marketing per far in modo che la scelta della località da parte del turista sia legata sempre più ad un sistema di accoglienza «montagna 365» con più esperienze ( «Brand» delle località)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15" name="Rettangolo 14"/>
          <p:cNvSpPr/>
          <p:nvPr/>
        </p:nvSpPr>
        <p:spPr>
          <a:xfrm>
            <a:off x="503756" y="335226"/>
            <a:ext cx="1765451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/>
              <a:t>Alcune implicazioni per le scelte strategiche  per Friuli Venezia Giulia - sintesi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8</a:t>
            </a:fld>
            <a:endParaRPr lang="it-IT" dirty="0"/>
          </a:p>
        </p:txBody>
      </p:sp>
      <p:sp>
        <p:nvSpPr>
          <p:cNvPr id="8" name="Freccia destra con strisce 7">
            <a:extLst>
              <a:ext uri="{FF2B5EF4-FFF2-40B4-BE49-F238E27FC236}">
                <a16:creationId xmlns:a16="http://schemas.microsoft.com/office/drawing/2014/main" id="{3EB630BF-69C9-4683-9136-DF717346FFE6}"/>
              </a:ext>
            </a:extLst>
          </p:cNvPr>
          <p:cNvSpPr/>
          <p:nvPr/>
        </p:nvSpPr>
        <p:spPr>
          <a:xfrm rot="5400000">
            <a:off x="8747955" y="7555768"/>
            <a:ext cx="792088" cy="720080"/>
          </a:xfrm>
          <a:prstGeom prst="striped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058744F-E81F-4064-8000-1F97B85C3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103940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9451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684780" y="382265"/>
            <a:ext cx="997138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it-IT" dirty="0">
                <a:cs typeface="Helvetica" panose="020B0604020202020204" pitchFamily="34" charset="0"/>
              </a:rPr>
              <a:t>Montagna365: situazione attuale – alcuni elementi</a:t>
            </a: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9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51AC031-CD73-4C1D-909C-EC0600451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8" name="Shape 251">
            <a:extLst>
              <a:ext uri="{FF2B5EF4-FFF2-40B4-BE49-F238E27FC236}">
                <a16:creationId xmlns:a16="http://schemas.microsoft.com/office/drawing/2014/main" id="{E78E2061-ACE1-4EDF-A36A-6899A4F7A2F6}"/>
              </a:ext>
            </a:extLst>
          </p:cNvPr>
          <p:cNvSpPr/>
          <p:nvPr/>
        </p:nvSpPr>
        <p:spPr>
          <a:xfrm>
            <a:off x="1007096" y="2528307"/>
            <a:ext cx="15841760" cy="5078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La nostra montagna è già di fatto… </a:t>
            </a:r>
            <a:r>
              <a:rPr lang="it-IT" sz="3600" b="1" dirty="0">
                <a:cs typeface="Helvetica" panose="020B0604020202020204" pitchFamily="34" charset="0"/>
              </a:rPr>
              <a:t>estiva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3600" b="1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È in una fase di leggera crescita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36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La saturazione dei posti letto è bassa, per contro ci mancano posti letto qualificati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36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Mantiene capacità attrattiva da fuori regione, ma anche dall’estero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3600" dirty="0"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3600" dirty="0">
                <a:cs typeface="Helvetica" panose="020B0604020202020204" pitchFamily="34" charset="0"/>
              </a:rPr>
              <a:t>Ha investito 266 Mln € negli ultimi 20 anni</a:t>
            </a:r>
          </a:p>
        </p:txBody>
      </p:sp>
    </p:spTree>
    <p:extLst>
      <p:ext uri="{BB962C8B-B14F-4D97-AF65-F5344CB8AC3E}">
        <p14:creationId xmlns:p14="http://schemas.microsoft.com/office/powerpoint/2010/main" val="3067272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3286</Words>
  <Application>Microsoft Office PowerPoint</Application>
  <PresentationFormat>Personalizzato</PresentationFormat>
  <Paragraphs>703</Paragraphs>
  <Slides>35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Arial</vt:lpstr>
      <vt:lpstr>Calibri</vt:lpstr>
      <vt:lpstr>Helvetica</vt:lpstr>
      <vt:lpstr>Wingdings</vt:lpstr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Danielis</dc:creator>
  <cp:lastModifiedBy>Giulia Zanello</cp:lastModifiedBy>
  <cp:revision>439</cp:revision>
  <cp:lastPrinted>2019-10-23T07:53:34Z</cp:lastPrinted>
  <dcterms:modified xsi:type="dcterms:W3CDTF">2019-10-24T14:59:10Z</dcterms:modified>
</cp:coreProperties>
</file>